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70" r:id="rId6"/>
    <p:sldId id="261" r:id="rId7"/>
    <p:sldId id="262" r:id="rId8"/>
    <p:sldId id="263" r:id="rId9"/>
    <p:sldId id="264" r:id="rId10"/>
    <p:sldId id="265" r:id="rId11"/>
    <p:sldId id="266" r:id="rId12"/>
    <p:sldId id="271" r:id="rId13"/>
    <p:sldId id="268" r:id="rId1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  <a:srgbClr val="006600"/>
    <a:srgbClr val="1950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404" autoAdjust="0"/>
  </p:normalViewPr>
  <p:slideViewPr>
    <p:cSldViewPr>
      <p:cViewPr varScale="1">
        <p:scale>
          <a:sx n="89" d="100"/>
          <a:sy n="89" d="100"/>
        </p:scale>
        <p:origin x="216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50BBA7-672A-4BDC-B577-8B4C66E3F547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6347AD-72E8-48C2-B8D6-9E9DB1610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087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35DFC-BBE1-4CDA-B981-A5954F5C149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5407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6347AD-72E8-48C2-B8D6-9E9DB1610CD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2914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6347AD-72E8-48C2-B8D6-9E9DB1610CD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9125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6347AD-72E8-48C2-B8D6-9E9DB1610CD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576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6347AD-72E8-48C2-B8D6-9E9DB1610CD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616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6347AD-72E8-48C2-B8D6-9E9DB1610CD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2486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6347AD-72E8-48C2-B8D6-9E9DB1610CD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7607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bg-BG" sz="1000" noProof="0" dirty="0">
                <a:latin typeface="+mj-lt"/>
              </a:rPr>
              <a:t>ВВРГ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bg-BG" sz="1000" noProof="0" dirty="0">
                <a:latin typeface="+mj-lt"/>
              </a:rPr>
              <a:t>1. Разработване на аналитични документи.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bg-BG" sz="1000" noProof="0" dirty="0">
                <a:latin typeface="+mj-lt"/>
              </a:rPr>
              <a:t>2. Предизвикателства, свързани с икономическите, социалните и териториалните различия; пазарна неефективност и инвестиционни потребности; предизвикателства съгласно препоръките на Съюза за България; предизвикателства в административния капацитет; научени уроци.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bg-BG" sz="1000" noProof="0" dirty="0">
                <a:latin typeface="+mj-lt"/>
              </a:rPr>
              <a:t>3. Обосновка на цел на политиката, приоритети, специфични цели и форми на подпомагане.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bg-BG" sz="1000" noProof="0" dirty="0">
                <a:latin typeface="+mj-lt"/>
              </a:rPr>
              <a:t>	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bg-BG" sz="1000" dirty="0">
                <a:latin typeface="+mj-lt"/>
              </a:rPr>
              <a:t>ТРГ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</a:pPr>
            <a:r>
              <a:rPr lang="en-US" sz="1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bg-BG" sz="1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отговаря за изготвянето на проекта на съответната програма или програми;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</a:pPr>
            <a:r>
              <a:rPr lang="bg-BG" sz="1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2. внася чрез ръководителя на водещото ведомство или оправомощено от него лице, или чрез ръководителя на първостепенния разпоредител с бюджетни средства, в чиято структура е водещото ведомство, приоритетите на съответната програма за разглеждане от СКУСЕС;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</a:pPr>
            <a:r>
              <a:rPr lang="bg-BG" sz="1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3. анализира приоритетите на България и секторните стратегии в областта на съответната програма и при необходимост изготвя мотивирано предложение до СКУСЕС за включване на допълнителни приоритети и мерки в програмата;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</a:pPr>
            <a:r>
              <a:rPr lang="bg-BG" sz="1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4. осигурява съответствието на програмата с принципите на партньорство и многостепенно управление, както и с приложимото европейско и национално законодателство;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</a:pPr>
            <a:r>
              <a:rPr lang="bg-BG" sz="1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5. следи за изпълнението на тематичните отключващи условия в съответните сектори и предоставя информация за напредъка в изпълнението им на работната група по чл. 3, ал. 1;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</a:pPr>
            <a:r>
              <a:rPr lang="bg-BG" sz="1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6. осъществява мониторинг на промените в европейското законодателство, като отразява необходимите промени и актуализира проекта на програма;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</a:pPr>
            <a:r>
              <a:rPr lang="bg-BG" sz="1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7. внася чрез ръководителя на водещото ведомство или оправомощено от него лице, или чрез ръководителя на първостепенния разпоредител с бюджетни средства, в чиято структура е водещото ведомство, проекта на програма за разглеждане от СКУСЕС;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</a:pPr>
            <a:r>
              <a:rPr lang="bg-BG" sz="1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8. изпълнява и други задачи, възложени ѝ със съответната заповед по чл. 7, ал. 6.</a:t>
            </a:r>
          </a:p>
          <a:p>
            <a:endParaRPr lang="bg-BG" sz="1000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6347AD-72E8-48C2-B8D6-9E9DB1610CD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247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6347AD-72E8-48C2-B8D6-9E9DB1610CD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2433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6347AD-72E8-48C2-B8D6-9E9DB1610CD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0418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6347AD-72E8-48C2-B8D6-9E9DB1610CD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004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6347AD-72E8-48C2-B8D6-9E9DB1610CD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8052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6347AD-72E8-48C2-B8D6-9E9DB1610CD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188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4BB5-739D-4B9C-9800-8140C9A7476D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D47CE-3D13-4C0A-9CF5-1D8765CAC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88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4BB5-739D-4B9C-9800-8140C9A7476D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D47CE-3D13-4C0A-9CF5-1D8765CAC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682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4BB5-739D-4B9C-9800-8140C9A7476D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D47CE-3D13-4C0A-9CF5-1D8765CAC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281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4BB5-739D-4B9C-9800-8140C9A7476D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D47CE-3D13-4C0A-9CF5-1D8765CAC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944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4BB5-739D-4B9C-9800-8140C9A7476D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D47CE-3D13-4C0A-9CF5-1D8765CAC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58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4BB5-739D-4B9C-9800-8140C9A7476D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D47CE-3D13-4C0A-9CF5-1D8765CAC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394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4BB5-739D-4B9C-9800-8140C9A7476D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D47CE-3D13-4C0A-9CF5-1D8765CAC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700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4BB5-739D-4B9C-9800-8140C9A7476D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D47CE-3D13-4C0A-9CF5-1D8765CAC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874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4BB5-739D-4B9C-9800-8140C9A7476D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D47CE-3D13-4C0A-9CF5-1D8765CAC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982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4BB5-739D-4B9C-9800-8140C9A7476D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D47CE-3D13-4C0A-9CF5-1D8765CAC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910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4BB5-739D-4B9C-9800-8140C9A7476D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D47CE-3D13-4C0A-9CF5-1D8765CAC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402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C4BB5-739D-4B9C-9800-8140C9A7476D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D47CE-3D13-4C0A-9CF5-1D8765CAC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75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3960440"/>
          </a:xfrm>
        </p:spPr>
        <p:txBody>
          <a:bodyPr>
            <a:normAutofit/>
          </a:bodyPr>
          <a:lstStyle/>
          <a:p>
            <a:br>
              <a:rPr lang="bg-BG" sz="3600" b="1" dirty="0">
                <a:solidFill>
                  <a:srgbClr val="00B050"/>
                </a:solidFill>
              </a:rPr>
            </a:br>
            <a:br>
              <a:rPr lang="bg-BG" sz="3600" b="1" dirty="0">
                <a:solidFill>
                  <a:srgbClr val="00B050"/>
                </a:solidFill>
              </a:rPr>
            </a:br>
            <a:br>
              <a:rPr lang="bg-BG" sz="3600" b="1" dirty="0">
                <a:solidFill>
                  <a:srgbClr val="00B050"/>
                </a:solidFill>
              </a:rPr>
            </a:br>
            <a:br>
              <a:rPr lang="bg-BG" sz="24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bg-BG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b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3600" b="1" i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1108AA-A768-436C-B897-1A65AED5E12E}"/>
              </a:ext>
            </a:extLst>
          </p:cNvPr>
          <p:cNvSpPr txBox="1"/>
          <p:nvPr/>
        </p:nvSpPr>
        <p:spPr>
          <a:xfrm>
            <a:off x="611560" y="1844824"/>
            <a:ext cx="7920880" cy="497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3200" b="1" dirty="0">
                <a:solidFill>
                  <a:srgbClr val="33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 </a:t>
            </a:r>
          </a:p>
          <a:p>
            <a:pPr algn="ctr"/>
            <a:r>
              <a:rPr lang="bg-BG" sz="3200" b="1" dirty="0">
                <a:solidFill>
                  <a:srgbClr val="33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ОКОЛНА СРЕДА 2021-2027</a:t>
            </a:r>
          </a:p>
          <a:p>
            <a:pPr algn="ctr"/>
            <a:endParaRPr lang="en-US" sz="3200" dirty="0">
              <a:solidFill>
                <a:srgbClr val="33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bg-BG" sz="2800" dirty="0">
                <a:solidFill>
                  <a:srgbClr val="33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РАБОТЕН ПРОЕКТ, версия 3</a:t>
            </a:r>
            <a:endParaRPr lang="en-US" sz="2800" dirty="0">
              <a:solidFill>
                <a:srgbClr val="33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bg-BG" sz="2000" dirty="0">
              <a:solidFill>
                <a:srgbClr val="33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bg-BG" sz="2000" dirty="0">
              <a:solidFill>
                <a:srgbClr val="33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bg-BG" sz="2000" dirty="0">
                <a:solidFill>
                  <a:srgbClr val="33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Обществено обсъждане по реда на чл. 14 от ПМС № 142/2019 г.</a:t>
            </a:r>
          </a:p>
          <a:p>
            <a:pPr algn="ctr"/>
            <a:endParaRPr lang="en-US" sz="2800" dirty="0">
              <a:solidFill>
                <a:srgbClr val="33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800" dirty="0">
              <a:solidFill>
                <a:srgbClr val="33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800" dirty="0">
              <a:solidFill>
                <a:srgbClr val="33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800" dirty="0">
              <a:solidFill>
                <a:srgbClr val="33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</a:pPr>
            <a:r>
              <a:rPr lang="bg-BG" sz="1600" dirty="0">
                <a:solidFill>
                  <a:srgbClr val="33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София, 12 март 2021 г.</a:t>
            </a:r>
          </a:p>
        </p:txBody>
      </p:sp>
      <p:pic>
        <p:nvPicPr>
          <p:cNvPr id="9" name="Picture 2" descr="Image result for green down border for page">
            <a:extLst>
              <a:ext uri="{FF2B5EF4-FFF2-40B4-BE49-F238E27FC236}">
                <a16:creationId xmlns:a16="http://schemas.microsoft.com/office/drawing/2014/main" id="{EC54C270-D474-4B5B-8B16-171C4E7820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45" b="89935" l="10000" r="98587">
                        <a14:foregroundMark x1="55326" y1="10355" x2="55326" y2="10355"/>
                        <a14:foregroundMark x1="63261" y1="7820" x2="63804" y2="6227"/>
                        <a14:foregroundMark x1="58261" y1="11296" x2="55870" y2="9776"/>
                        <a14:foregroundMark x1="45870" y1="4490" x2="42935" y2="4055"/>
                        <a14:foregroundMark x1="54457" y1="1521" x2="59674" y2="1738"/>
                        <a14:foregroundMark x1="92935" y1="3693" x2="94130" y2="1883"/>
                        <a14:foregroundMark x1="95652" y1="13106" x2="96196" y2="20130"/>
                        <a14:foregroundMark x1="94457" y1="507" x2="90000" y2="145"/>
                        <a14:foregroundMark x1="83913" y1="40333" x2="88913" y2="39971"/>
                        <a14:foregroundMark x1="88261" y1="46271" x2="91522" y2="45474"/>
                        <a14:foregroundMark x1="82391" y1="52715" x2="81196" y2="50181"/>
                        <a14:foregroundMark x1="76196" y1="59594" x2="76848" y2="57205"/>
                        <a14:foregroundMark x1="73804" y1="55250" x2="72391" y2="53729"/>
                        <a14:foregroundMark x1="95652" y1="8182" x2="95652" y2="8182"/>
                        <a14:foregroundMark x1="98587" y1="6445" x2="98587" y2="6445"/>
                        <a14:foregroundMark x1="70326" y1="55684" x2="69130" y2="59377"/>
                        <a14:foregroundMark x1="81522" y1="44098" x2="82391" y2="44098"/>
                        <a14:foregroundMark x1="76196" y1="53729" x2="78261" y2="53077"/>
                        <a14:foregroundMark x1="74457" y1="34106" x2="74457" y2="32513"/>
                        <a14:foregroundMark x1="77935" y1="24258" x2="77935" y2="24258"/>
                        <a14:backgroundMark x1="76304" y1="52064" x2="76304" y2="5206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0901" r="1794" b="33132"/>
          <a:stretch/>
        </p:blipFill>
        <p:spPr bwMode="auto">
          <a:xfrm rot="16200000" flipH="1">
            <a:off x="1152128" y="3399412"/>
            <a:ext cx="2304256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mage result for green down border for page">
            <a:extLst>
              <a:ext uri="{FF2B5EF4-FFF2-40B4-BE49-F238E27FC236}">
                <a16:creationId xmlns:a16="http://schemas.microsoft.com/office/drawing/2014/main" id="{666CC4D7-2D11-4740-9890-9A40BB6A45D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45" b="89935" l="10000" r="98587">
                        <a14:foregroundMark x1="55326" y1="10355" x2="55326" y2="10355"/>
                        <a14:foregroundMark x1="63261" y1="7820" x2="63804" y2="6227"/>
                        <a14:foregroundMark x1="58261" y1="11296" x2="55870" y2="9776"/>
                        <a14:foregroundMark x1="45870" y1="4490" x2="42935" y2="4055"/>
                        <a14:foregroundMark x1="54457" y1="1521" x2="59674" y2="1738"/>
                        <a14:foregroundMark x1="92935" y1="3693" x2="94130" y2="1883"/>
                        <a14:foregroundMark x1="95652" y1="13106" x2="96196" y2="20130"/>
                        <a14:foregroundMark x1="94457" y1="507" x2="90000" y2="145"/>
                        <a14:foregroundMark x1="83913" y1="40333" x2="88913" y2="39971"/>
                        <a14:foregroundMark x1="88261" y1="46271" x2="91522" y2="45474"/>
                        <a14:foregroundMark x1="82391" y1="52715" x2="81196" y2="50181"/>
                        <a14:foregroundMark x1="76196" y1="59594" x2="76848" y2="57205"/>
                        <a14:foregroundMark x1="73804" y1="55250" x2="72391" y2="53729"/>
                        <a14:foregroundMark x1="95652" y1="8182" x2="95652" y2="8182"/>
                        <a14:foregroundMark x1="98587" y1="6445" x2="98587" y2="6445"/>
                        <a14:foregroundMark x1="70326" y1="55684" x2="69130" y2="59377"/>
                        <a14:foregroundMark x1="81522" y1="44098" x2="82391" y2="44098"/>
                        <a14:foregroundMark x1="76196" y1="53729" x2="78261" y2="53077"/>
                        <a14:foregroundMark x1="74457" y1="34106" x2="74457" y2="32513"/>
                        <a14:foregroundMark x1="77935" y1="24258" x2="77935" y2="24258"/>
                        <a14:backgroundMark x1="76304" y1="52064" x2="76304" y2="5206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0901" r="1794" b="33132"/>
          <a:stretch/>
        </p:blipFill>
        <p:spPr bwMode="auto">
          <a:xfrm rot="5400000">
            <a:off x="5687616" y="3399412"/>
            <a:ext cx="2304256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AF428CA-7EBF-4E22-BB6C-FF75094EDF4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5250" t="14251" r="251"/>
          <a:stretch/>
        </p:blipFill>
        <p:spPr>
          <a:xfrm>
            <a:off x="179512" y="86715"/>
            <a:ext cx="1296144" cy="112712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94679CA-2D71-4F20-9A2A-3219FC197857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5334"/>
          <a:stretch/>
        </p:blipFill>
        <p:spPr>
          <a:xfrm>
            <a:off x="7820025" y="86715"/>
            <a:ext cx="1276350" cy="1127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810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 result for green down border for page">
            <a:extLst>
              <a:ext uri="{FF2B5EF4-FFF2-40B4-BE49-F238E27FC236}">
                <a16:creationId xmlns:a16="http://schemas.microsoft.com/office/drawing/2014/main" id="{65DFF5FE-3C5A-4FCF-8963-FA75B8FAC8E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45" b="89935" l="10000" r="98587">
                        <a14:foregroundMark x1="55326" y1="10355" x2="55326" y2="10355"/>
                        <a14:foregroundMark x1="63261" y1="7820" x2="63804" y2="6227"/>
                        <a14:foregroundMark x1="58261" y1="11296" x2="55870" y2="9776"/>
                        <a14:foregroundMark x1="45870" y1="4490" x2="42935" y2="4055"/>
                        <a14:foregroundMark x1="54457" y1="1521" x2="59674" y2="1738"/>
                        <a14:foregroundMark x1="92935" y1="3693" x2="94130" y2="1883"/>
                        <a14:foregroundMark x1="95652" y1="13106" x2="96196" y2="20130"/>
                        <a14:foregroundMark x1="94457" y1="507" x2="90000" y2="145"/>
                        <a14:foregroundMark x1="83913" y1="40333" x2="88913" y2="39971"/>
                        <a14:foregroundMark x1="88261" y1="46271" x2="91522" y2="45474"/>
                        <a14:foregroundMark x1="82391" y1="52715" x2="81196" y2="50181"/>
                        <a14:foregroundMark x1="76196" y1="59594" x2="76848" y2="57205"/>
                        <a14:foregroundMark x1="73804" y1="55250" x2="72391" y2="53729"/>
                        <a14:foregroundMark x1="95652" y1="8182" x2="95652" y2="8182"/>
                        <a14:foregroundMark x1="98587" y1="6445" x2="98587" y2="6445"/>
                        <a14:foregroundMark x1="70326" y1="55684" x2="69130" y2="59377"/>
                        <a14:foregroundMark x1="81522" y1="44098" x2="82391" y2="44098"/>
                        <a14:foregroundMark x1="76196" y1="53729" x2="78261" y2="53077"/>
                        <a14:foregroundMark x1="74457" y1="34106" x2="74457" y2="32513"/>
                        <a14:foregroundMark x1="77935" y1="24258" x2="77935" y2="24258"/>
                        <a14:backgroundMark x1="76304" y1="52064" x2="76304" y2="5206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0901" r="1794" b="33132"/>
          <a:stretch/>
        </p:blipFill>
        <p:spPr bwMode="auto">
          <a:xfrm rot="5400000">
            <a:off x="6309066" y="4020862"/>
            <a:ext cx="1889956" cy="3779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1EEF8-CEB8-4077-BE6F-1B82C232F5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548" y="1484784"/>
            <a:ext cx="8466916" cy="4525963"/>
          </a:xfrm>
        </p:spPr>
        <p:txBody>
          <a:bodyPr>
            <a:normAutofit/>
          </a:bodyPr>
          <a:lstStyle/>
          <a:p>
            <a:pPr algn="just">
              <a:lnSpc>
                <a:spcPct val="105000"/>
              </a:lnSpc>
              <a:spcBef>
                <a:spcPts val="12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bg-BG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Намаляване замърсяването от битовото отопление – поетапна подмяна на отоплителни уреди на твърдо гориво;</a:t>
            </a:r>
            <a:endParaRPr lang="bg-BG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5000"/>
              </a:lnSpc>
              <a:spcBef>
                <a:spcPts val="12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bg-BG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Намаляване замърсяването от транспорта – поетапно премахване на използването на лични превозни средства с високи емисии чрез насърчаване на електромобилността; въвеждане на зони с </a:t>
            </a:r>
            <a:r>
              <a:rPr lang="bg-BG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ниски емисии</a:t>
            </a:r>
            <a:r>
              <a:rPr lang="bg-BG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bg-BG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5000"/>
              </a:lnSpc>
              <a:spcBef>
                <a:spcPts val="1200"/>
              </a:spcBef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160020" algn="l"/>
              </a:tabLst>
            </a:pPr>
            <a:r>
              <a:rPr lang="bg-BG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Намаляване замърсяването от вторично разпрашаване – зелена инфраструктура в градските зони; машини за почистване на улици и др.;</a:t>
            </a:r>
            <a:endParaRPr lang="bg-BG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5000"/>
              </a:lnSpc>
              <a:spcBef>
                <a:spcPts val="12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bg-BG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Обучителни и информационно-образователни мерки.</a:t>
            </a:r>
            <a:endParaRPr lang="bg-BG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bg-BG" sz="22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3489F7A-58B2-4417-B176-BAAB536AA429}"/>
              </a:ext>
            </a:extLst>
          </p:cNvPr>
          <p:cNvSpPr txBox="1">
            <a:spLocks/>
          </p:cNvSpPr>
          <p:nvPr/>
        </p:nvSpPr>
        <p:spPr>
          <a:xfrm>
            <a:off x="457200" y="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900" b="1" dirty="0">
                <a:solidFill>
                  <a:srgbClr val="19501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 5 „ВЪЗДУХ“</a:t>
            </a:r>
            <a:endParaRPr lang="bg-BG" sz="2900" b="1" dirty="0">
              <a:solidFill>
                <a:srgbClr val="19501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1E0A372-078C-42CC-A5A8-AC6925CEB27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5250" t="14251" r="251"/>
          <a:stretch/>
        </p:blipFill>
        <p:spPr>
          <a:xfrm>
            <a:off x="35496" y="44624"/>
            <a:ext cx="910870" cy="79208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C8DFD6F-AED6-4E96-9E3E-24E66B8D3DC6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8333" b="1"/>
          <a:stretch/>
        </p:blipFill>
        <p:spPr>
          <a:xfrm>
            <a:off x="8172400" y="116632"/>
            <a:ext cx="926310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04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 result for green down border for page">
            <a:extLst>
              <a:ext uri="{FF2B5EF4-FFF2-40B4-BE49-F238E27FC236}">
                <a16:creationId xmlns:a16="http://schemas.microsoft.com/office/drawing/2014/main" id="{8A16C862-3C21-4796-85F9-EBE6406BBD3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45" b="89935" l="10000" r="98587">
                        <a14:foregroundMark x1="55326" y1="10355" x2="55326" y2="10355"/>
                        <a14:foregroundMark x1="63261" y1="7820" x2="63804" y2="6227"/>
                        <a14:foregroundMark x1="58261" y1="11296" x2="55870" y2="9776"/>
                        <a14:foregroundMark x1="45870" y1="4490" x2="42935" y2="4055"/>
                        <a14:foregroundMark x1="54457" y1="1521" x2="59674" y2="1738"/>
                        <a14:foregroundMark x1="92935" y1="3693" x2="94130" y2="1883"/>
                        <a14:foregroundMark x1="95652" y1="13106" x2="96196" y2="20130"/>
                        <a14:foregroundMark x1="94457" y1="507" x2="90000" y2="145"/>
                        <a14:foregroundMark x1="83913" y1="40333" x2="88913" y2="39971"/>
                        <a14:foregroundMark x1="88261" y1="46271" x2="91522" y2="45474"/>
                        <a14:foregroundMark x1="82391" y1="52715" x2="81196" y2="50181"/>
                        <a14:foregroundMark x1="76196" y1="59594" x2="76848" y2="57205"/>
                        <a14:foregroundMark x1="73804" y1="55250" x2="72391" y2="53729"/>
                        <a14:foregroundMark x1="95652" y1="8182" x2="95652" y2="8182"/>
                        <a14:foregroundMark x1="98587" y1="6445" x2="98587" y2="6445"/>
                        <a14:foregroundMark x1="70326" y1="55684" x2="69130" y2="59377"/>
                        <a14:foregroundMark x1="81522" y1="44098" x2="82391" y2="44098"/>
                        <a14:foregroundMark x1="76196" y1="53729" x2="78261" y2="53077"/>
                        <a14:foregroundMark x1="74457" y1="34106" x2="74457" y2="32513"/>
                        <a14:foregroundMark x1="77935" y1="24258" x2="77935" y2="24258"/>
                        <a14:backgroundMark x1="76304" y1="52064" x2="76304" y2="5206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0901" r="1794" b="33132"/>
          <a:stretch/>
        </p:blipFill>
        <p:spPr bwMode="auto">
          <a:xfrm rot="5400000">
            <a:off x="6309066" y="4020862"/>
            <a:ext cx="1889956" cy="3779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0D5A684F-D5CB-4B40-AA97-2161C5C50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225966"/>
            <a:ext cx="8892480" cy="5083354"/>
          </a:xfrm>
        </p:spPr>
        <p:txBody>
          <a:bodyPr>
            <a:normAutofit fontScale="92500"/>
          </a:bodyPr>
          <a:lstStyle/>
          <a:p>
            <a:pPr algn="just">
              <a:lnSpc>
                <a:spcPct val="120000"/>
              </a:lnSpc>
              <a:spcBef>
                <a:spcPts val="800"/>
              </a:spcBef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Работен вариант на програмата, версия 1 – ТРГ 09.01.2020 г.</a:t>
            </a:r>
          </a:p>
          <a:p>
            <a:pPr algn="just">
              <a:lnSpc>
                <a:spcPct val="120000"/>
              </a:lnSpc>
              <a:spcBef>
                <a:spcPts val="800"/>
              </a:spcBef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Изпратен към ЕК на 31 март 20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г.</a:t>
            </a:r>
          </a:p>
          <a:p>
            <a:pPr algn="just">
              <a:lnSpc>
                <a:spcPct val="120000"/>
              </a:lnSpc>
              <a:spcBef>
                <a:spcPts val="800"/>
              </a:spcBef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 коментари от ЕК – май 2020 г., отразени във версия 2.</a:t>
            </a:r>
          </a:p>
          <a:p>
            <a:pPr algn="just">
              <a:lnSpc>
                <a:spcPct val="120000"/>
              </a:lnSpc>
              <a:spcBef>
                <a:spcPts val="800"/>
              </a:spcBef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Работен вариант на програмата, версия 2 – ТРГ 23.09-07.10.2020 г.</a:t>
            </a:r>
          </a:p>
          <a:p>
            <a:pPr algn="just">
              <a:lnSpc>
                <a:spcPct val="120000"/>
              </a:lnSpc>
              <a:spcBef>
                <a:spcPts val="800"/>
              </a:spcBef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Изпратен към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 на 20 </a:t>
            </a: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октомври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2020 г.</a:t>
            </a:r>
            <a:endParaRPr lang="bg-BG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800"/>
              </a:spcBef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 коментари от ЕК – декември 2020 г., отразени във версия 3.</a:t>
            </a:r>
          </a:p>
          <a:p>
            <a:pPr algn="just">
              <a:lnSpc>
                <a:spcPct val="120000"/>
              </a:lnSpc>
              <a:spcBef>
                <a:spcPts val="800"/>
              </a:spcBef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Работен вариант на програма, версия 3 – ТРГ 14.01-28.01.2021 г.</a:t>
            </a:r>
          </a:p>
          <a:p>
            <a:pPr algn="just">
              <a:lnSpc>
                <a:spcPct val="120000"/>
              </a:lnSpc>
              <a:spcBef>
                <a:spcPts val="800"/>
              </a:spcBef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Изпратен към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 на </a:t>
            </a: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 януари 2021 г.</a:t>
            </a:r>
          </a:p>
          <a:p>
            <a:pPr algn="just">
              <a:spcBef>
                <a:spcPts val="800"/>
              </a:spcBef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Програмата е обявена за обществено обсъждане по смисъла </a:t>
            </a:r>
          </a:p>
          <a:p>
            <a:pPr indent="11113" algn="just">
              <a:spcBef>
                <a:spcPts val="0"/>
              </a:spcBef>
              <a:buNone/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чл. 14 от </a:t>
            </a:r>
            <a:r>
              <a:rPr lang="bg-BG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ПМС № 142 от 7 юни 2019 г. </a:t>
            </a:r>
            <a:endParaRPr lang="bg-BG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DB67D3F-4B9C-4D13-8D94-C8D2167D96D4}"/>
              </a:ext>
            </a:extLst>
          </p:cNvPr>
          <p:cNvSpPr txBox="1">
            <a:spLocks/>
          </p:cNvSpPr>
          <p:nvPr/>
        </p:nvSpPr>
        <p:spPr>
          <a:xfrm>
            <a:off x="457200" y="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900" b="1" dirty="0">
                <a:solidFill>
                  <a:srgbClr val="19501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ДЕЙНОСТИ ПО ПРОГРАМИРАНЕТО</a:t>
            </a:r>
            <a:endParaRPr lang="bg-BG" sz="2900" b="1" dirty="0">
              <a:solidFill>
                <a:srgbClr val="19501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C134BF5-95DF-49DF-9C55-611C98F4B15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5250" t="14251" r="251"/>
          <a:stretch/>
        </p:blipFill>
        <p:spPr>
          <a:xfrm>
            <a:off x="35496" y="44624"/>
            <a:ext cx="910870" cy="79208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6142D68-E001-4E61-8A98-E85E42A811FE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8333" b="1"/>
          <a:stretch/>
        </p:blipFill>
        <p:spPr>
          <a:xfrm>
            <a:off x="8172400" y="116632"/>
            <a:ext cx="926310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102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mage result for green down border for page">
            <a:extLst>
              <a:ext uri="{FF2B5EF4-FFF2-40B4-BE49-F238E27FC236}">
                <a16:creationId xmlns:a16="http://schemas.microsoft.com/office/drawing/2014/main" id="{D15EB299-C2B0-4730-B75B-444A64BEA23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45" b="89935" l="10000" r="98587">
                        <a14:foregroundMark x1="55326" y1="10355" x2="55326" y2="10355"/>
                        <a14:foregroundMark x1="63261" y1="7820" x2="63804" y2="6227"/>
                        <a14:foregroundMark x1="58261" y1="11296" x2="55870" y2="9776"/>
                        <a14:foregroundMark x1="45870" y1="4490" x2="42935" y2="4055"/>
                        <a14:foregroundMark x1="54457" y1="1521" x2="59674" y2="1738"/>
                        <a14:foregroundMark x1="92935" y1="3693" x2="94130" y2="1883"/>
                        <a14:foregroundMark x1="95652" y1="13106" x2="96196" y2="20130"/>
                        <a14:foregroundMark x1="94457" y1="507" x2="90000" y2="145"/>
                        <a14:foregroundMark x1="83913" y1="40333" x2="88913" y2="39971"/>
                        <a14:foregroundMark x1="88261" y1="46271" x2="91522" y2="45474"/>
                        <a14:foregroundMark x1="82391" y1="52715" x2="81196" y2="50181"/>
                        <a14:foregroundMark x1="76196" y1="59594" x2="76848" y2="57205"/>
                        <a14:foregroundMark x1="73804" y1="55250" x2="72391" y2="53729"/>
                        <a14:foregroundMark x1="95652" y1="8182" x2="95652" y2="8182"/>
                        <a14:foregroundMark x1="98587" y1="6445" x2="98587" y2="6445"/>
                        <a14:foregroundMark x1="70326" y1="55684" x2="69130" y2="59377"/>
                        <a14:foregroundMark x1="81522" y1="44098" x2="82391" y2="44098"/>
                        <a14:foregroundMark x1="76196" y1="53729" x2="78261" y2="53077"/>
                        <a14:foregroundMark x1="74457" y1="34106" x2="74457" y2="32513"/>
                        <a14:foregroundMark x1="77935" y1="24258" x2="77935" y2="24258"/>
                        <a14:backgroundMark x1="76304" y1="52064" x2="76304" y2="5206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0901" r="1794" b="33132"/>
          <a:stretch/>
        </p:blipFill>
        <p:spPr bwMode="auto">
          <a:xfrm rot="5400000">
            <a:off x="6309066" y="4020862"/>
            <a:ext cx="1889956" cy="3779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3F02530-7217-40D8-A43C-0AD598DF3FF2}"/>
              </a:ext>
            </a:extLst>
          </p:cNvPr>
          <p:cNvSpPr txBox="1"/>
          <p:nvPr/>
        </p:nvSpPr>
        <p:spPr>
          <a:xfrm>
            <a:off x="35496" y="1052736"/>
            <a:ext cx="8856984" cy="5544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lnSpc>
                <a:spcPct val="12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pPr algn="just">
              <a:lnSpc>
                <a:spcPct val="105000"/>
              </a:lnSpc>
              <a:spcBef>
                <a:spcPts val="1200"/>
              </a:spcBef>
            </a:pPr>
            <a:r>
              <a:rPr lang="bg-BG" sz="2000" dirty="0"/>
              <a:t>Изготвянето на Доклад за ЕО е възложено по реда на ЗОП на 30.6.2020 г</a:t>
            </a:r>
            <a:r>
              <a:rPr lang="en-US" sz="2000" dirty="0"/>
              <a:t>.</a:t>
            </a:r>
            <a:endParaRPr lang="bg-BG" sz="2000" dirty="0"/>
          </a:p>
          <a:p>
            <a:pPr algn="just">
              <a:lnSpc>
                <a:spcPct val="105000"/>
              </a:lnSpc>
              <a:spcBef>
                <a:spcPts val="1200"/>
              </a:spcBef>
            </a:pPr>
            <a:r>
              <a:rPr lang="bg-BG" sz="2000" dirty="0"/>
              <a:t>Изпълнител: „П-ЮНАЙТЕД“ ЕООД</a:t>
            </a:r>
          </a:p>
          <a:p>
            <a:pPr algn="just">
              <a:lnSpc>
                <a:spcPct val="105000"/>
              </a:lnSpc>
              <a:spcBef>
                <a:spcPts val="1200"/>
              </a:spcBef>
            </a:pPr>
            <a:r>
              <a:rPr lang="bg-BG" sz="2000" dirty="0"/>
              <a:t>Изготвен ДЕО на ПОС 2021-2027 г. – септември 2020 г.</a:t>
            </a:r>
          </a:p>
          <a:p>
            <a:pPr algn="just">
              <a:lnSpc>
                <a:spcPct val="105000"/>
              </a:lnSpc>
              <a:spcBef>
                <a:spcPts val="1200"/>
              </a:spcBef>
            </a:pPr>
            <a:r>
              <a:rPr lang="bg-BG" sz="2000" dirty="0"/>
              <a:t>Консултации с обществеността, заинтересуваните органи и трети лица (съгл. чл. 20 от Наредбата за ЕО) – 18.09-19.10.2020 г.</a:t>
            </a:r>
          </a:p>
          <a:p>
            <a:pPr algn="just">
              <a:lnSpc>
                <a:spcPct val="105000"/>
              </a:lnSpc>
              <a:spcBef>
                <a:spcPts val="1200"/>
              </a:spcBef>
            </a:pPr>
            <a:r>
              <a:rPr lang="bg-BG" sz="2000" dirty="0"/>
              <a:t>Становище на Компетентния орган - 23.11.2020 г. Отразени препоръки, активна кореспонденция за прецизиране на текстовете. </a:t>
            </a:r>
          </a:p>
          <a:p>
            <a:pPr algn="just">
              <a:lnSpc>
                <a:spcPct val="105000"/>
              </a:lnSpc>
              <a:spcBef>
                <a:spcPts val="1200"/>
              </a:spcBef>
            </a:pPr>
            <a:r>
              <a:rPr lang="bg-BG" sz="2000" dirty="0"/>
              <a:t>Повторни консултации по Наредбата за ЕО – 09.02-11.03.2021 г. поради промени в Програмата в резултат от коментари на ЕК и проведени консултации в рамките на технически срещи (отразени в Доклада за ЕО).</a:t>
            </a:r>
          </a:p>
          <a:p>
            <a:pPr algn="just">
              <a:lnSpc>
                <a:spcPct val="105000"/>
              </a:lnSpc>
              <a:spcBef>
                <a:spcPts val="1200"/>
              </a:spcBef>
            </a:pPr>
            <a:r>
              <a:rPr lang="bg-BG" sz="2000" dirty="0"/>
              <a:t>Предстои преработване на ДЕО съгл. коментари на Компетентния </a:t>
            </a:r>
          </a:p>
          <a:p>
            <a:pPr marL="354013" indent="0" algn="just">
              <a:lnSpc>
                <a:spcPct val="105000"/>
              </a:lnSpc>
              <a:spcBef>
                <a:spcPts val="0"/>
              </a:spcBef>
              <a:buNone/>
            </a:pPr>
            <a:r>
              <a:rPr lang="bg-BG" sz="2000" dirty="0"/>
              <a:t>орган (МОСВ) и на ЕК до окончателното одобряване на </a:t>
            </a:r>
          </a:p>
          <a:p>
            <a:pPr marL="354013" indent="0" algn="just">
              <a:lnSpc>
                <a:spcPct val="105000"/>
              </a:lnSpc>
              <a:spcBef>
                <a:spcPts val="0"/>
              </a:spcBef>
              <a:buNone/>
            </a:pPr>
            <a:r>
              <a:rPr lang="bg-BG" sz="2000" dirty="0"/>
              <a:t>ПОС 2021-2027 г.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DD987F39-7977-4AB8-B576-09D7482BDDCD}"/>
              </a:ext>
            </a:extLst>
          </p:cNvPr>
          <p:cNvSpPr txBox="1">
            <a:spLocks/>
          </p:cNvSpPr>
          <p:nvPr/>
        </p:nvSpPr>
        <p:spPr>
          <a:xfrm>
            <a:off x="457200" y="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900" b="1" dirty="0">
                <a:solidFill>
                  <a:srgbClr val="19501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ЕКОЛОГИЧНА ОЦЕНКА </a:t>
            </a:r>
            <a:endParaRPr lang="bg-BG" sz="2900" b="1" dirty="0">
              <a:solidFill>
                <a:srgbClr val="19501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AAFF718-004A-40B4-80C2-719A65F8A661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5250" t="14251" r="251"/>
          <a:stretch/>
        </p:blipFill>
        <p:spPr>
          <a:xfrm>
            <a:off x="35496" y="44624"/>
            <a:ext cx="910870" cy="79208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4D4F9E0-B08A-4134-9312-9A78388D32B3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8333" b="1"/>
          <a:stretch/>
        </p:blipFill>
        <p:spPr>
          <a:xfrm>
            <a:off x="8172400" y="116632"/>
            <a:ext cx="926310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3885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90783-825B-412F-9EDB-891A98329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21627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z="2900" b="1" dirty="0">
                <a:solidFill>
                  <a:srgbClr val="19501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БЛАГОДАРЯ ЗА ВНИМАНИЕТО!</a:t>
            </a:r>
          </a:p>
        </p:txBody>
      </p:sp>
      <p:pic>
        <p:nvPicPr>
          <p:cNvPr id="6" name="Picture 2" descr="Image result for green down border for page">
            <a:extLst>
              <a:ext uri="{FF2B5EF4-FFF2-40B4-BE49-F238E27FC236}">
                <a16:creationId xmlns:a16="http://schemas.microsoft.com/office/drawing/2014/main" id="{725311D3-3796-4E70-8F61-1441252E17D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45" b="89935" l="10000" r="98587">
                        <a14:foregroundMark x1="55326" y1="10355" x2="55326" y2="10355"/>
                        <a14:foregroundMark x1="63261" y1="7820" x2="63804" y2="6227"/>
                        <a14:foregroundMark x1="58261" y1="11296" x2="55870" y2="9776"/>
                        <a14:foregroundMark x1="45870" y1="4490" x2="42935" y2="4055"/>
                        <a14:foregroundMark x1="54457" y1="1521" x2="59674" y2="1738"/>
                        <a14:foregroundMark x1="92935" y1="3693" x2="94130" y2="1883"/>
                        <a14:foregroundMark x1="95652" y1="13106" x2="96196" y2="20130"/>
                        <a14:foregroundMark x1="94457" y1="507" x2="90000" y2="145"/>
                        <a14:foregroundMark x1="83913" y1="40333" x2="88913" y2="39971"/>
                        <a14:foregroundMark x1="88261" y1="46271" x2="91522" y2="45474"/>
                        <a14:foregroundMark x1="82391" y1="52715" x2="81196" y2="50181"/>
                        <a14:foregroundMark x1="76196" y1="59594" x2="76848" y2="57205"/>
                        <a14:foregroundMark x1="73804" y1="55250" x2="72391" y2="53729"/>
                        <a14:foregroundMark x1="95652" y1="8182" x2="95652" y2="8182"/>
                        <a14:foregroundMark x1="98587" y1="6445" x2="98587" y2="6445"/>
                        <a14:foregroundMark x1="70326" y1="55684" x2="69130" y2="59377"/>
                        <a14:foregroundMark x1="81522" y1="44098" x2="82391" y2="44098"/>
                        <a14:foregroundMark x1="76196" y1="53729" x2="78261" y2="53077"/>
                        <a14:foregroundMark x1="74457" y1="34106" x2="74457" y2="32513"/>
                        <a14:foregroundMark x1="77935" y1="24258" x2="77935" y2="24258"/>
                        <a14:backgroundMark x1="76304" y1="52064" x2="76304" y2="5206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0901" r="1794" b="33132"/>
          <a:stretch/>
        </p:blipFill>
        <p:spPr bwMode="auto">
          <a:xfrm rot="5400000">
            <a:off x="5687616" y="3399412"/>
            <a:ext cx="2304256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mage result for green down border for page">
            <a:extLst>
              <a:ext uri="{FF2B5EF4-FFF2-40B4-BE49-F238E27FC236}">
                <a16:creationId xmlns:a16="http://schemas.microsoft.com/office/drawing/2014/main" id="{4198B98E-8630-488B-B01D-53246FF14B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45" b="89935" l="10000" r="98587">
                        <a14:foregroundMark x1="55326" y1="10355" x2="55326" y2="10355"/>
                        <a14:foregroundMark x1="63261" y1="7820" x2="63804" y2="6227"/>
                        <a14:foregroundMark x1="58261" y1="11296" x2="55870" y2="9776"/>
                        <a14:foregroundMark x1="45870" y1="4490" x2="42935" y2="4055"/>
                        <a14:foregroundMark x1="54457" y1="1521" x2="59674" y2="1738"/>
                        <a14:foregroundMark x1="92935" y1="3693" x2="94130" y2="1883"/>
                        <a14:foregroundMark x1="95652" y1="13106" x2="96196" y2="20130"/>
                        <a14:foregroundMark x1="94457" y1="507" x2="90000" y2="145"/>
                        <a14:foregroundMark x1="83913" y1="40333" x2="88913" y2="39971"/>
                        <a14:foregroundMark x1="88261" y1="46271" x2="91522" y2="45474"/>
                        <a14:foregroundMark x1="82391" y1="52715" x2="81196" y2="50181"/>
                        <a14:foregroundMark x1="76196" y1="59594" x2="76848" y2="57205"/>
                        <a14:foregroundMark x1="73804" y1="55250" x2="72391" y2="53729"/>
                        <a14:foregroundMark x1="95652" y1="8182" x2="95652" y2="8182"/>
                        <a14:foregroundMark x1="98587" y1="6445" x2="98587" y2="6445"/>
                        <a14:foregroundMark x1="70326" y1="55684" x2="69130" y2="59377"/>
                        <a14:foregroundMark x1="81522" y1="44098" x2="82391" y2="44098"/>
                        <a14:foregroundMark x1="76196" y1="53729" x2="78261" y2="53077"/>
                        <a14:foregroundMark x1="74457" y1="34106" x2="74457" y2="32513"/>
                        <a14:foregroundMark x1="77935" y1="24258" x2="77935" y2="24258"/>
                        <a14:backgroundMark x1="76304" y1="52064" x2="76304" y2="5206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0901" r="1794" b="33132"/>
          <a:stretch/>
        </p:blipFill>
        <p:spPr bwMode="auto">
          <a:xfrm rot="16200000" flipH="1">
            <a:off x="1152128" y="3399412"/>
            <a:ext cx="2304256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9623CB3-DDF1-4D94-A1DB-7DA50488BB1B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5250" t="14251" r="251"/>
          <a:stretch/>
        </p:blipFill>
        <p:spPr>
          <a:xfrm>
            <a:off x="107504" y="78670"/>
            <a:ext cx="1368557" cy="119009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C03D3A3-050A-40EC-9E64-3189AB83BB60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5334"/>
          <a:stretch/>
        </p:blipFill>
        <p:spPr>
          <a:xfrm>
            <a:off x="7727818" y="86715"/>
            <a:ext cx="1368557" cy="1208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580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0774EB1-CCC5-4460-A515-F9679A8A97B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250" t="14251" r="251"/>
          <a:stretch/>
        </p:blipFill>
        <p:spPr>
          <a:xfrm>
            <a:off x="35496" y="44624"/>
            <a:ext cx="910870" cy="792088"/>
          </a:xfrm>
          <a:prstGeom prst="rect">
            <a:avLst/>
          </a:prstGeom>
        </p:spPr>
      </p:pic>
      <p:pic>
        <p:nvPicPr>
          <p:cNvPr id="6" name="Picture 2" descr="Image result for green down border for page">
            <a:extLst>
              <a:ext uri="{FF2B5EF4-FFF2-40B4-BE49-F238E27FC236}">
                <a16:creationId xmlns:a16="http://schemas.microsoft.com/office/drawing/2014/main" id="{725311D3-3796-4E70-8F61-1441252E17D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45" b="89935" l="10000" r="98587">
                        <a14:foregroundMark x1="55326" y1="10355" x2="55326" y2="10355"/>
                        <a14:foregroundMark x1="63261" y1="7820" x2="63804" y2="6227"/>
                        <a14:foregroundMark x1="58261" y1="11296" x2="55870" y2="9776"/>
                        <a14:foregroundMark x1="45870" y1="4490" x2="42935" y2="4055"/>
                        <a14:foregroundMark x1="54457" y1="1521" x2="59674" y2="1738"/>
                        <a14:foregroundMark x1="92935" y1="3693" x2="94130" y2="1883"/>
                        <a14:foregroundMark x1="95652" y1="13106" x2="96196" y2="20130"/>
                        <a14:foregroundMark x1="94457" y1="507" x2="90000" y2="145"/>
                        <a14:foregroundMark x1="83913" y1="40333" x2="88913" y2="39971"/>
                        <a14:foregroundMark x1="88261" y1="46271" x2="91522" y2="45474"/>
                        <a14:foregroundMark x1="82391" y1="52715" x2="81196" y2="50181"/>
                        <a14:foregroundMark x1="76196" y1="59594" x2="76848" y2="57205"/>
                        <a14:foregroundMark x1="73804" y1="55250" x2="72391" y2="53729"/>
                        <a14:foregroundMark x1="95652" y1="8182" x2="95652" y2="8182"/>
                        <a14:foregroundMark x1="98587" y1="6445" x2="98587" y2="6445"/>
                        <a14:foregroundMark x1="70326" y1="55684" x2="69130" y2="59377"/>
                        <a14:foregroundMark x1="81522" y1="44098" x2="82391" y2="44098"/>
                        <a14:foregroundMark x1="76196" y1="53729" x2="78261" y2="53077"/>
                        <a14:foregroundMark x1="74457" y1="34106" x2="74457" y2="32513"/>
                        <a14:foregroundMark x1="77935" y1="24258" x2="77935" y2="24258"/>
                        <a14:backgroundMark x1="76304" y1="52064" x2="76304" y2="5206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0901" r="1794" b="33132"/>
          <a:stretch/>
        </p:blipFill>
        <p:spPr bwMode="auto">
          <a:xfrm rot="5400000">
            <a:off x="6309066" y="4020862"/>
            <a:ext cx="1889956" cy="3779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1EEF8-CEB8-4077-BE6F-1B82C232F5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512056"/>
            <a:ext cx="8784976" cy="6301320"/>
          </a:xfrm>
        </p:spPr>
        <p:txBody>
          <a:bodyPr>
            <a:noAutofit/>
          </a:bodyPr>
          <a:lstStyle/>
          <a:p>
            <a:pPr marL="0" indent="0" algn="ctr">
              <a:lnSpc>
                <a:spcPct val="105000"/>
              </a:lnSpc>
              <a:spcBef>
                <a:spcPts val="400"/>
              </a:spcBef>
              <a:buNone/>
            </a:pPr>
            <a:r>
              <a:rPr lang="bg-BG" sz="2100" b="1" dirty="0">
                <a:solidFill>
                  <a:srgbClr val="19501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lnSpc>
                <a:spcPct val="105000"/>
              </a:lnSpc>
              <a:spcBef>
                <a:spcPts val="400"/>
              </a:spcBef>
              <a:buNone/>
            </a:pP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5000"/>
              </a:lnSpc>
              <a:spcBef>
                <a:spcPts val="600"/>
              </a:spcBef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Доклад за </a:t>
            </a:r>
            <a:r>
              <a:rPr lang="bg-BG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България за 2019 г. –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преглед относно предотвратяването и коригирането на макроикономическите дисбаланси, Приложение Г; </a:t>
            </a:r>
          </a:p>
          <a:p>
            <a:pPr algn="just">
              <a:lnSpc>
                <a:spcPct val="105000"/>
              </a:lnSpc>
              <a:spcBef>
                <a:spcPts val="600"/>
              </a:spcBef>
            </a:pPr>
            <a:r>
              <a:rPr lang="bg-BG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Препоръка на Съвета относно Националната програма за реформи на България за 2019 г. и съдържаща становище относно </a:t>
            </a:r>
            <a:r>
              <a:rPr lang="bg-BG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Конвергентната</a:t>
            </a:r>
            <a:r>
              <a:rPr lang="bg-BG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програма на България за 2019 г.; </a:t>
            </a:r>
          </a:p>
          <a:p>
            <a:pPr algn="just">
              <a:lnSpc>
                <a:spcPct val="105000"/>
              </a:lnSpc>
              <a:spcBef>
                <a:spcPts val="600"/>
              </a:spcBef>
            </a:pPr>
            <a:r>
              <a:rPr lang="bg-BG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Преглед на изпълнението на политиките на ЕС в областта на околната среда от 2019 г. – Доклад за България (EIR); </a:t>
            </a:r>
          </a:p>
          <a:p>
            <a:pPr algn="just">
              <a:lnSpc>
                <a:spcPct val="105000"/>
              </a:lnSpc>
              <a:spcBef>
                <a:spcPts val="600"/>
              </a:spcBef>
            </a:pPr>
            <a:r>
              <a:rPr lang="bg-BG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на социално-икономическото развитие на България 2007-2017 г. за определяне на националните приоритети за периода 2021-2027 г.;</a:t>
            </a:r>
          </a:p>
          <a:p>
            <a:pPr algn="just">
              <a:lnSpc>
                <a:spcPct val="105000"/>
              </a:lnSpc>
              <a:spcBef>
                <a:spcPts val="600"/>
              </a:spcBef>
            </a:pPr>
            <a:r>
              <a:rPr lang="bg-BG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Национални и европейски стратегически документи в сектор „околна среда“;</a:t>
            </a:r>
          </a:p>
          <a:p>
            <a:pPr algn="just">
              <a:spcBef>
                <a:spcPts val="600"/>
              </a:spcBef>
            </a:pPr>
            <a:r>
              <a:rPr lang="bg-BG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на Споразумение за партньорство за програмен </a:t>
            </a:r>
            <a:endParaRPr 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r>
              <a:rPr lang="bg-BG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2021-2027 г. 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E2BD9EB-24AD-41B8-A734-02FC39107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8"/>
            <a:ext cx="8229600" cy="1143000"/>
          </a:xfrm>
        </p:spPr>
        <p:txBody>
          <a:bodyPr>
            <a:normAutofit/>
          </a:bodyPr>
          <a:lstStyle/>
          <a:p>
            <a:r>
              <a:rPr lang="bg-BG" sz="2900" b="1" dirty="0">
                <a:solidFill>
                  <a:srgbClr val="19501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БАЗА ЗА РАЗРАБОТВАНЕ НА ПРОЕКТА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DDD6F57-B192-4DEF-87FF-66FCDE05582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82194" y="18331"/>
            <a:ext cx="926310" cy="864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305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 result for green down border for page">
            <a:extLst>
              <a:ext uri="{FF2B5EF4-FFF2-40B4-BE49-F238E27FC236}">
                <a16:creationId xmlns:a16="http://schemas.microsoft.com/office/drawing/2014/main" id="{99ADF400-AE6D-4834-993B-1C875189F0F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45" b="89935" l="10000" r="98587">
                        <a14:foregroundMark x1="55326" y1="10355" x2="55326" y2="10355"/>
                        <a14:foregroundMark x1="63261" y1="7820" x2="63804" y2="6227"/>
                        <a14:foregroundMark x1="58261" y1="11296" x2="55870" y2="9776"/>
                        <a14:foregroundMark x1="45870" y1="4490" x2="42935" y2="4055"/>
                        <a14:foregroundMark x1="54457" y1="1521" x2="59674" y2="1738"/>
                        <a14:foregroundMark x1="92935" y1="3693" x2="94130" y2="1883"/>
                        <a14:foregroundMark x1="95652" y1="13106" x2="96196" y2="20130"/>
                        <a14:foregroundMark x1="94457" y1="507" x2="90000" y2="145"/>
                        <a14:foregroundMark x1="83913" y1="40333" x2="88913" y2="39971"/>
                        <a14:foregroundMark x1="88261" y1="46271" x2="91522" y2="45474"/>
                        <a14:foregroundMark x1="82391" y1="52715" x2="81196" y2="50181"/>
                        <a14:foregroundMark x1="76196" y1="59594" x2="76848" y2="57205"/>
                        <a14:foregroundMark x1="73804" y1="55250" x2="72391" y2="53729"/>
                        <a14:foregroundMark x1="95652" y1="8182" x2="95652" y2="8182"/>
                        <a14:foregroundMark x1="98587" y1="6445" x2="98587" y2="6445"/>
                        <a14:foregroundMark x1="70326" y1="55684" x2="69130" y2="59377"/>
                        <a14:foregroundMark x1="81522" y1="44098" x2="82391" y2="44098"/>
                        <a14:foregroundMark x1="76196" y1="53729" x2="78261" y2="53077"/>
                        <a14:foregroundMark x1="74457" y1="34106" x2="74457" y2="32513"/>
                        <a14:foregroundMark x1="77935" y1="24258" x2="77935" y2="24258"/>
                        <a14:backgroundMark x1="76304" y1="52064" x2="76304" y2="5206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0901" r="1794" b="33132"/>
          <a:stretch/>
        </p:blipFill>
        <p:spPr bwMode="auto">
          <a:xfrm rot="5400000">
            <a:off x="6309066" y="4020862"/>
            <a:ext cx="1889956" cy="3779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1EEF8-CEB8-4077-BE6F-1B82C232F5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184" y="1135285"/>
            <a:ext cx="8363272" cy="4525963"/>
          </a:xfrm>
        </p:spPr>
        <p:txBody>
          <a:bodyPr>
            <a:noAutofit/>
          </a:bodyPr>
          <a:lstStyle/>
          <a:p>
            <a:pPr algn="just">
              <a:spcBef>
                <a:spcPts val="1200"/>
              </a:spcBef>
            </a:pPr>
            <a:r>
              <a:rPr lang="bg-BG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ПМС № 142 от 7 юни 2019 г. за разработване на стратегическите и програмните документи на Република България за управление на средствата от фондовете на ЕС за програмния период 2021 – 2027 г.</a:t>
            </a:r>
            <a:r>
              <a:rPr lang="bg-BG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spcBef>
                <a:spcPts val="1200"/>
              </a:spcBef>
            </a:pPr>
            <a:r>
              <a:rPr lang="bg-BG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РМС № 196 </a:t>
            </a:r>
            <a:r>
              <a:rPr lang="bg-BG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11 април 2019 г. за одобряване на Анализ на социално-икономическото развитие на България 2007-2017 г. за определяне на националните приоритети за периода 2021-2027 г., изменено с РМС № 495/21.07.2020 г.;</a:t>
            </a:r>
          </a:p>
          <a:p>
            <a:pPr algn="just">
              <a:spcBef>
                <a:spcPts val="1200"/>
              </a:spcBef>
            </a:pPr>
            <a:r>
              <a:rPr lang="bg-BG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РМС № 335 от 7 юни 2019 г. за одобряване на индикативно финансово разпределение на средствата от ЕСФ+, ЕФРР и КФ за програмен период 2021-2027 г. по цели на политиката и програми, изменено с РМС № 496/21.07.2020 г.;</a:t>
            </a:r>
          </a:p>
          <a:p>
            <a:pPr algn="just">
              <a:spcBef>
                <a:spcPts val="1200"/>
              </a:spcBef>
            </a:pPr>
            <a:r>
              <a:rPr lang="bg-BG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РМС № 712 от 6 октомври 2020 година за определяне на структурите, отговорни за управлението, контрола, отчетността, координацията и одита на програмите, съфинансирани от ЕФРР, ЕСФ+, КФ, ЕФМДРА, ФСП, ЕФГЗ, ЕЗФРСР, фонд ВС, фонд УМ и ИФПУГВ като част от ФИУГ за програмен период 2021-2027 г., и програмите за сътрудничество, в които Република България участва за програмен период 2021–2027 г.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B15EC10-6F74-4CAA-8862-E68F7F05E5B2}"/>
              </a:ext>
            </a:extLst>
          </p:cNvPr>
          <p:cNvSpPr txBox="1">
            <a:spLocks/>
          </p:cNvSpPr>
          <p:nvPr/>
        </p:nvSpPr>
        <p:spPr>
          <a:xfrm>
            <a:off x="457200" y="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bg-BG" sz="2900" b="1" dirty="0">
                <a:solidFill>
                  <a:srgbClr val="19501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НАЦИОНАЛНО ЗАКОНОДАТЕЛСТВО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8B4636C-9EC5-4938-8091-F87789A5C02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5250" t="14251" r="251"/>
          <a:stretch/>
        </p:blipFill>
        <p:spPr>
          <a:xfrm>
            <a:off x="35496" y="44624"/>
            <a:ext cx="910870" cy="79208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B2A4EDF-2800-41D4-9E71-EFCBBDC5ECCE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8333" b="1"/>
          <a:stretch/>
        </p:blipFill>
        <p:spPr>
          <a:xfrm>
            <a:off x="8172400" y="116632"/>
            <a:ext cx="926310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691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74C6E90-5111-4EE0-B561-84B7D68AA974}"/>
              </a:ext>
            </a:extLst>
          </p:cNvPr>
          <p:cNvSpPr txBox="1">
            <a:spLocks/>
          </p:cNvSpPr>
          <p:nvPr/>
        </p:nvSpPr>
        <p:spPr>
          <a:xfrm>
            <a:off x="179512" y="44624"/>
            <a:ext cx="885698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bg-BG" sz="2800" b="1" dirty="0">
                <a:solidFill>
                  <a:srgbClr val="19501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 ГРУПИ ЗА ИЗГОТВЯНЕ </a:t>
            </a:r>
          </a:p>
          <a:p>
            <a:r>
              <a:rPr lang="bg-BG" sz="2800" b="1" dirty="0">
                <a:solidFill>
                  <a:srgbClr val="19501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ПРОЕКТА</a:t>
            </a:r>
          </a:p>
        </p:txBody>
      </p:sp>
      <p:pic>
        <p:nvPicPr>
          <p:cNvPr id="5" name="Picture 2" descr="Image result for green down border for page">
            <a:extLst>
              <a:ext uri="{FF2B5EF4-FFF2-40B4-BE49-F238E27FC236}">
                <a16:creationId xmlns:a16="http://schemas.microsoft.com/office/drawing/2014/main" id="{3C347542-3A04-4EB3-A698-B88773572C6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45" b="89935" l="10000" r="98587">
                        <a14:foregroundMark x1="55326" y1="10355" x2="55326" y2="10355"/>
                        <a14:foregroundMark x1="63261" y1="7820" x2="63804" y2="6227"/>
                        <a14:foregroundMark x1="58261" y1="11296" x2="55870" y2="9776"/>
                        <a14:foregroundMark x1="45870" y1="4490" x2="42935" y2="4055"/>
                        <a14:foregroundMark x1="54457" y1="1521" x2="59674" y2="1738"/>
                        <a14:foregroundMark x1="92935" y1="3693" x2="94130" y2="1883"/>
                        <a14:foregroundMark x1="95652" y1="13106" x2="96196" y2="20130"/>
                        <a14:foregroundMark x1="94457" y1="507" x2="90000" y2="145"/>
                        <a14:foregroundMark x1="83913" y1="40333" x2="88913" y2="39971"/>
                        <a14:foregroundMark x1="88261" y1="46271" x2="91522" y2="45474"/>
                        <a14:foregroundMark x1="82391" y1="52715" x2="81196" y2="50181"/>
                        <a14:foregroundMark x1="76196" y1="59594" x2="76848" y2="57205"/>
                        <a14:foregroundMark x1="73804" y1="55250" x2="72391" y2="53729"/>
                        <a14:foregroundMark x1="95652" y1="8182" x2="95652" y2="8182"/>
                        <a14:foregroundMark x1="98587" y1="6445" x2="98587" y2="6445"/>
                        <a14:foregroundMark x1="70326" y1="55684" x2="69130" y2="59377"/>
                        <a14:foregroundMark x1="81522" y1="44098" x2="82391" y2="44098"/>
                        <a14:foregroundMark x1="76196" y1="53729" x2="78261" y2="53077"/>
                        <a14:foregroundMark x1="74457" y1="34106" x2="74457" y2="32513"/>
                        <a14:foregroundMark x1="77935" y1="24258" x2="77935" y2="24258"/>
                        <a14:backgroundMark x1="76304" y1="52064" x2="76304" y2="5206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0901" r="1794" b="33132"/>
          <a:stretch/>
        </p:blipFill>
        <p:spPr bwMode="auto">
          <a:xfrm rot="5400000">
            <a:off x="6309066" y="4020862"/>
            <a:ext cx="1889956" cy="3779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1EEF8-CEB8-4077-BE6F-1B82C232F5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6512" y="1556791"/>
            <a:ext cx="8784976" cy="4248473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bg-BG" sz="2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ВВРГ по Заповед </a:t>
            </a:r>
            <a:r>
              <a:rPr lang="bg-BG" sz="22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министъра на околната среда и водите от 22.08.2019 г. – представители на специализираните дирекции на МОСВ</a:t>
            </a:r>
            <a:r>
              <a:rPr lang="en-US" sz="22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bg-BG" sz="22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отговорни за формиране политиките на министерството (</a:t>
            </a:r>
            <a:r>
              <a:rPr lang="bg-BG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 основание чл. 7, ал. 1 от </a:t>
            </a:r>
            <a:r>
              <a:rPr lang="bg-BG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ПМС № 142/2019 г.</a:t>
            </a:r>
            <a:r>
              <a:rPr lang="bg-BG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– разработване на необходимите документи за изготвяне на проект на Програма, версия 1.</a:t>
            </a:r>
          </a:p>
          <a:p>
            <a:pPr marL="457200" lvl="1" indent="0" algn="just">
              <a:lnSpc>
                <a:spcPct val="115000"/>
              </a:lnSpc>
              <a:spcAft>
                <a:spcPts val="600"/>
              </a:spcAft>
              <a:buNone/>
            </a:pPr>
            <a:endParaRPr lang="bg-BG" sz="1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bg-BG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ТРГ по Заповед на министъра на околната среда и водите от 17.12.2019 г. </a:t>
            </a:r>
            <a:r>
              <a:rPr lang="bg-BG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bg-BG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съгласно чл. 7, ал. 6 от ПМС № 142/2019 г., съгласувано със заместник министър-председателя по европейските фондове – разработване на Програмата за околна среда 2021-2027 г.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92406DA-FCC3-4168-A0FD-A5D8684AAC1B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5250" t="14251" r="251"/>
          <a:stretch/>
        </p:blipFill>
        <p:spPr>
          <a:xfrm>
            <a:off x="35496" y="44624"/>
            <a:ext cx="910870" cy="79208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83938EA-01E4-49BC-AE0E-B9C79ADF9477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8333" b="1"/>
          <a:stretch/>
        </p:blipFill>
        <p:spPr>
          <a:xfrm>
            <a:off x="8172400" y="116632"/>
            <a:ext cx="926310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970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mage result for green down border for page">
            <a:extLst>
              <a:ext uri="{FF2B5EF4-FFF2-40B4-BE49-F238E27FC236}">
                <a16:creationId xmlns:a16="http://schemas.microsoft.com/office/drawing/2014/main" id="{58968191-AF4B-4771-8560-5DBE4B8D2CB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45" b="89935" l="10000" r="98587">
                        <a14:foregroundMark x1="55326" y1="10355" x2="55326" y2="10355"/>
                        <a14:foregroundMark x1="63261" y1="7820" x2="63804" y2="6227"/>
                        <a14:foregroundMark x1="58261" y1="11296" x2="55870" y2="9776"/>
                        <a14:foregroundMark x1="45870" y1="4490" x2="42935" y2="4055"/>
                        <a14:foregroundMark x1="54457" y1="1521" x2="59674" y2="1738"/>
                        <a14:foregroundMark x1="92935" y1="3693" x2="94130" y2="1883"/>
                        <a14:foregroundMark x1="95652" y1="13106" x2="96196" y2="20130"/>
                        <a14:foregroundMark x1="94457" y1="507" x2="90000" y2="145"/>
                        <a14:foregroundMark x1="83913" y1="40333" x2="88913" y2="39971"/>
                        <a14:foregroundMark x1="88261" y1="46271" x2="91522" y2="45474"/>
                        <a14:foregroundMark x1="82391" y1="52715" x2="81196" y2="50181"/>
                        <a14:foregroundMark x1="76196" y1="59594" x2="76848" y2="57205"/>
                        <a14:foregroundMark x1="73804" y1="55250" x2="72391" y2="53729"/>
                        <a14:foregroundMark x1="95652" y1="8182" x2="95652" y2="8182"/>
                        <a14:foregroundMark x1="98587" y1="6445" x2="98587" y2="6445"/>
                        <a14:foregroundMark x1="70326" y1="55684" x2="69130" y2="59377"/>
                        <a14:foregroundMark x1="81522" y1="44098" x2="82391" y2="44098"/>
                        <a14:foregroundMark x1="76196" y1="53729" x2="78261" y2="53077"/>
                        <a14:foregroundMark x1="74457" y1="34106" x2="74457" y2="32513"/>
                        <a14:foregroundMark x1="77935" y1="24258" x2="77935" y2="24258"/>
                        <a14:backgroundMark x1="76304" y1="52064" x2="76304" y2="5206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0901" r="1794" b="33132"/>
          <a:stretch/>
        </p:blipFill>
        <p:spPr bwMode="auto">
          <a:xfrm rot="5400000">
            <a:off x="6309066" y="4020862"/>
            <a:ext cx="1889956" cy="3779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8F093A7-FA58-431D-B8C1-E979B6852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25760"/>
            <a:ext cx="8928992" cy="1143000"/>
          </a:xfrm>
        </p:spPr>
        <p:txBody>
          <a:bodyPr>
            <a:noAutofit/>
          </a:bodyPr>
          <a:lstStyle/>
          <a:p>
            <a:r>
              <a:rPr lang="ru-RU" sz="2900" b="1" dirty="0">
                <a:solidFill>
                  <a:srgbClr val="19501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 </a:t>
            </a:r>
            <a:r>
              <a:rPr lang="bg-BG" sz="2900" b="1" dirty="0">
                <a:solidFill>
                  <a:srgbClr val="19501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РАЗПРЕДЕЛЕНИЕ </a:t>
            </a:r>
            <a:br>
              <a:rPr lang="bg-BG" sz="2900" b="1" dirty="0">
                <a:solidFill>
                  <a:srgbClr val="19501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900" b="1" dirty="0">
                <a:solidFill>
                  <a:srgbClr val="19501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</a:t>
            </a:r>
            <a:r>
              <a:rPr lang="bg-BG" sz="2400" b="1" dirty="0">
                <a:solidFill>
                  <a:srgbClr val="19501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(млн.</a:t>
            </a:r>
            <a:r>
              <a:rPr lang="en-US" sz="2400" b="1" dirty="0">
                <a:solidFill>
                  <a:srgbClr val="19501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400" b="1" dirty="0">
                <a:solidFill>
                  <a:srgbClr val="19501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евро)</a:t>
            </a:r>
            <a:endParaRPr lang="bg-BG" sz="2900" b="1" dirty="0">
              <a:solidFill>
                <a:srgbClr val="19501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635612F-3643-4FF8-BF4A-BEC0F2ABBCCA}"/>
              </a:ext>
            </a:extLst>
          </p:cNvPr>
          <p:cNvGrpSpPr/>
          <p:nvPr/>
        </p:nvGrpSpPr>
        <p:grpSpPr>
          <a:xfrm>
            <a:off x="879928" y="928384"/>
            <a:ext cx="5769069" cy="5767368"/>
            <a:chOff x="1043608" y="1026424"/>
            <a:chExt cx="5769069" cy="5767368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F9EF1765-1BFA-49DB-A3FA-B7C72E47049F}"/>
                </a:ext>
              </a:extLst>
            </p:cNvPr>
            <p:cNvGrpSpPr/>
            <p:nvPr/>
          </p:nvGrpSpPr>
          <p:grpSpPr>
            <a:xfrm>
              <a:off x="1043608" y="1026424"/>
              <a:ext cx="5769069" cy="5767368"/>
              <a:chOff x="1043608" y="1026424"/>
              <a:chExt cx="5769069" cy="5767368"/>
            </a:xfrm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4E6832F4-F3ED-46E1-ADED-BC464355671F}"/>
                  </a:ext>
                </a:extLst>
              </p:cNvPr>
              <p:cNvSpPr/>
              <p:nvPr/>
            </p:nvSpPr>
            <p:spPr>
              <a:xfrm rot="16200000">
                <a:off x="3776161" y="4680359"/>
                <a:ext cx="94921" cy="463747"/>
              </a:xfrm>
              <a:custGeom>
                <a:avLst/>
                <a:gdLst>
                  <a:gd name="connsiteX0" fmla="*/ 0 w 17141"/>
                  <a:gd name="connsiteY0" fmla="*/ 92749 h 463746"/>
                  <a:gd name="connsiteX1" fmla="*/ 8571 w 17141"/>
                  <a:gd name="connsiteY1" fmla="*/ 92749 h 463746"/>
                  <a:gd name="connsiteX2" fmla="*/ 8571 w 17141"/>
                  <a:gd name="connsiteY2" fmla="*/ 0 h 463746"/>
                  <a:gd name="connsiteX3" fmla="*/ 17141 w 17141"/>
                  <a:gd name="connsiteY3" fmla="*/ 231873 h 463746"/>
                  <a:gd name="connsiteX4" fmla="*/ 8571 w 17141"/>
                  <a:gd name="connsiteY4" fmla="*/ 463746 h 463746"/>
                  <a:gd name="connsiteX5" fmla="*/ 8571 w 17141"/>
                  <a:gd name="connsiteY5" fmla="*/ 370997 h 463746"/>
                  <a:gd name="connsiteX6" fmla="*/ 0 w 17141"/>
                  <a:gd name="connsiteY6" fmla="*/ 370997 h 463746"/>
                  <a:gd name="connsiteX7" fmla="*/ 0 w 17141"/>
                  <a:gd name="connsiteY7" fmla="*/ 92749 h 4637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141" h="463746">
                    <a:moveTo>
                      <a:pt x="17140" y="370997"/>
                    </a:moveTo>
                    <a:lnTo>
                      <a:pt x="8570" y="370997"/>
                    </a:lnTo>
                    <a:lnTo>
                      <a:pt x="8570" y="463746"/>
                    </a:lnTo>
                    <a:lnTo>
                      <a:pt x="1" y="231873"/>
                    </a:lnTo>
                    <a:lnTo>
                      <a:pt x="8570" y="0"/>
                    </a:lnTo>
                    <a:lnTo>
                      <a:pt x="8570" y="92749"/>
                    </a:lnTo>
                    <a:lnTo>
                      <a:pt x="17140" y="92749"/>
                    </a:lnTo>
                    <a:lnTo>
                      <a:pt x="17140" y="370997"/>
                    </a:lnTo>
                    <a:close/>
                  </a:path>
                </a:pathLst>
              </a:custGeom>
              <a:solidFill>
                <a:srgbClr val="195019">
                  <a:alpha val="44000"/>
                </a:srgbClr>
              </a:solidFill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5143" tIns="92749" rIns="-1" bIns="92749" numCol="1" spcCol="1270" anchor="ctr" anchorCtr="0">
                <a:noAutofit/>
              </a:bodyPr>
              <a:lstStyle/>
              <a:p>
                <a:pPr marL="0" lvl="0" indent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en-US" sz="1700" kern="1200" dirty="0"/>
              </a:p>
            </p:txBody>
          </p:sp>
          <p:sp>
            <p:nvSpPr>
              <p:cNvPr id="5" name="Freeform: Shape 4">
                <a:extLst>
                  <a:ext uri="{FF2B5EF4-FFF2-40B4-BE49-F238E27FC236}">
                    <a16:creationId xmlns:a16="http://schemas.microsoft.com/office/drawing/2014/main" id="{CA902898-C3B0-4BBE-93E2-46A12817A7A6}"/>
                  </a:ext>
                </a:extLst>
              </p:cNvPr>
              <p:cNvSpPr/>
              <p:nvPr/>
            </p:nvSpPr>
            <p:spPr>
              <a:xfrm>
                <a:off x="2806473" y="2853224"/>
                <a:ext cx="2016859" cy="2017554"/>
              </a:xfrm>
              <a:custGeom>
                <a:avLst/>
                <a:gdLst>
                  <a:gd name="connsiteX0" fmla="*/ 0 w 2016859"/>
                  <a:gd name="connsiteY0" fmla="*/ 1008777 h 2017554"/>
                  <a:gd name="connsiteX1" fmla="*/ 1008430 w 2016859"/>
                  <a:gd name="connsiteY1" fmla="*/ 0 h 2017554"/>
                  <a:gd name="connsiteX2" fmla="*/ 2016860 w 2016859"/>
                  <a:gd name="connsiteY2" fmla="*/ 1008777 h 2017554"/>
                  <a:gd name="connsiteX3" fmla="*/ 1008430 w 2016859"/>
                  <a:gd name="connsiteY3" fmla="*/ 2017554 h 2017554"/>
                  <a:gd name="connsiteX4" fmla="*/ 0 w 2016859"/>
                  <a:gd name="connsiteY4" fmla="*/ 1008777 h 20175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16859" h="2017554">
                    <a:moveTo>
                      <a:pt x="0" y="1008777"/>
                    </a:moveTo>
                    <a:cubicBezTo>
                      <a:pt x="0" y="451645"/>
                      <a:pt x="451489" y="0"/>
                      <a:pt x="1008430" y="0"/>
                    </a:cubicBezTo>
                    <a:cubicBezTo>
                      <a:pt x="1565371" y="0"/>
                      <a:pt x="2016860" y="451645"/>
                      <a:pt x="2016860" y="1008777"/>
                    </a:cubicBezTo>
                    <a:cubicBezTo>
                      <a:pt x="2016860" y="1565909"/>
                      <a:pt x="1565371" y="2017554"/>
                      <a:pt x="1008430" y="2017554"/>
                    </a:cubicBezTo>
                    <a:cubicBezTo>
                      <a:pt x="451489" y="2017554"/>
                      <a:pt x="0" y="1565909"/>
                      <a:pt x="0" y="1008777"/>
                    </a:cubicBezTo>
                    <a:close/>
                  </a:path>
                </a:pathLst>
              </a:custGeom>
              <a:noFill/>
              <a:ln>
                <a:solidFill>
                  <a:srgbClr val="195019"/>
                </a:solidFill>
              </a:ln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323302" tIns="323404" rIns="323302" bIns="323404" numCol="1" spcCol="1270" anchor="ctr" anchorCtr="0">
                <a:noAutofit/>
              </a:bodyPr>
              <a:lstStyle/>
              <a:p>
                <a:pPr marL="0" lvl="0" indent="0" algn="ctr" defTabSz="9779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bg-BG" altLang="en-US" sz="2200" b="1" kern="1200" dirty="0">
                    <a:solidFill>
                      <a:srgbClr val="19501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ПОС</a:t>
                </a:r>
                <a:endParaRPr lang="en-US" altLang="en-US" sz="2200" b="1" kern="1200" dirty="0">
                  <a:solidFill>
                    <a:srgbClr val="195019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lvl="0" indent="0" algn="ctr" defTabSz="9779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bg-BG" altLang="en-US" sz="2200" b="1" kern="1200" dirty="0">
                    <a:solidFill>
                      <a:srgbClr val="19501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1 926</a:t>
                </a:r>
              </a:p>
            </p:txBody>
          </p:sp>
          <p:sp>
            <p:nvSpPr>
              <p:cNvPr id="7" name="Freeform: Shape 6">
                <a:extLst>
                  <a:ext uri="{FF2B5EF4-FFF2-40B4-BE49-F238E27FC236}">
                    <a16:creationId xmlns:a16="http://schemas.microsoft.com/office/drawing/2014/main" id="{48B7716E-2499-415D-BEF9-DCB894D6FBE5}"/>
                  </a:ext>
                </a:extLst>
              </p:cNvPr>
              <p:cNvSpPr/>
              <p:nvPr/>
            </p:nvSpPr>
            <p:spPr>
              <a:xfrm rot="16228952">
                <a:off x="3816414" y="2633974"/>
                <a:ext cx="13756" cy="463747"/>
              </a:xfrm>
              <a:custGeom>
                <a:avLst/>
                <a:gdLst>
                  <a:gd name="connsiteX0" fmla="*/ 0 w 13756"/>
                  <a:gd name="connsiteY0" fmla="*/ 92749 h 463746"/>
                  <a:gd name="connsiteX1" fmla="*/ 6878 w 13756"/>
                  <a:gd name="connsiteY1" fmla="*/ 92749 h 463746"/>
                  <a:gd name="connsiteX2" fmla="*/ 6878 w 13756"/>
                  <a:gd name="connsiteY2" fmla="*/ 0 h 463746"/>
                  <a:gd name="connsiteX3" fmla="*/ 13756 w 13756"/>
                  <a:gd name="connsiteY3" fmla="*/ 231873 h 463746"/>
                  <a:gd name="connsiteX4" fmla="*/ 6878 w 13756"/>
                  <a:gd name="connsiteY4" fmla="*/ 463746 h 463746"/>
                  <a:gd name="connsiteX5" fmla="*/ 6878 w 13756"/>
                  <a:gd name="connsiteY5" fmla="*/ 370997 h 463746"/>
                  <a:gd name="connsiteX6" fmla="*/ 0 w 13756"/>
                  <a:gd name="connsiteY6" fmla="*/ 370997 h 463746"/>
                  <a:gd name="connsiteX7" fmla="*/ 0 w 13756"/>
                  <a:gd name="connsiteY7" fmla="*/ 92749 h 4637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756" h="463746">
                    <a:moveTo>
                      <a:pt x="13755" y="370997"/>
                    </a:moveTo>
                    <a:lnTo>
                      <a:pt x="6878" y="370997"/>
                    </a:lnTo>
                    <a:lnTo>
                      <a:pt x="6878" y="463746"/>
                    </a:lnTo>
                    <a:lnTo>
                      <a:pt x="1" y="231873"/>
                    </a:lnTo>
                    <a:lnTo>
                      <a:pt x="6878" y="0"/>
                    </a:lnTo>
                    <a:lnTo>
                      <a:pt x="6878" y="92749"/>
                    </a:lnTo>
                    <a:lnTo>
                      <a:pt x="13755" y="92749"/>
                    </a:lnTo>
                    <a:lnTo>
                      <a:pt x="13755" y="370997"/>
                    </a:lnTo>
                    <a:close/>
                  </a:path>
                </a:pathLst>
              </a:custGeom>
              <a:solidFill>
                <a:srgbClr val="195019">
                  <a:alpha val="44000"/>
                </a:srgbClr>
              </a:solidFill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4125" tIns="92749" rIns="1" bIns="92749" numCol="1" spcCol="1270" anchor="ctr" anchorCtr="0">
                <a:noAutofit/>
              </a:bodyPr>
              <a:lstStyle/>
              <a:p>
                <a:pPr marL="0" lvl="0" indent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en-US" sz="1700" kern="1200" dirty="0"/>
              </a:p>
            </p:txBody>
          </p:sp>
          <p:sp>
            <p:nvSpPr>
              <p:cNvPr id="8" name="Freeform: Shape 7">
                <a:extLst>
                  <a:ext uri="{FF2B5EF4-FFF2-40B4-BE49-F238E27FC236}">
                    <a16:creationId xmlns:a16="http://schemas.microsoft.com/office/drawing/2014/main" id="{141F89D4-5907-4354-AD4D-C68082C26D9F}"/>
                  </a:ext>
                </a:extLst>
              </p:cNvPr>
              <p:cNvSpPr/>
              <p:nvPr/>
            </p:nvSpPr>
            <p:spPr>
              <a:xfrm>
                <a:off x="2961587" y="1026424"/>
                <a:ext cx="1754429" cy="1754504"/>
              </a:xfrm>
              <a:custGeom>
                <a:avLst/>
                <a:gdLst>
                  <a:gd name="connsiteX0" fmla="*/ 0 w 1852624"/>
                  <a:gd name="connsiteY0" fmla="*/ 926312 h 1852624"/>
                  <a:gd name="connsiteX1" fmla="*/ 926312 w 1852624"/>
                  <a:gd name="connsiteY1" fmla="*/ 0 h 1852624"/>
                  <a:gd name="connsiteX2" fmla="*/ 1852624 w 1852624"/>
                  <a:gd name="connsiteY2" fmla="*/ 926312 h 1852624"/>
                  <a:gd name="connsiteX3" fmla="*/ 926312 w 1852624"/>
                  <a:gd name="connsiteY3" fmla="*/ 1852624 h 1852624"/>
                  <a:gd name="connsiteX4" fmla="*/ 0 w 1852624"/>
                  <a:gd name="connsiteY4" fmla="*/ 926312 h 18526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852624" h="1852624">
                    <a:moveTo>
                      <a:pt x="0" y="926312"/>
                    </a:moveTo>
                    <a:cubicBezTo>
                      <a:pt x="0" y="414724"/>
                      <a:pt x="414724" y="0"/>
                      <a:pt x="926312" y="0"/>
                    </a:cubicBezTo>
                    <a:cubicBezTo>
                      <a:pt x="1437900" y="0"/>
                      <a:pt x="1852624" y="414724"/>
                      <a:pt x="1852624" y="926312"/>
                    </a:cubicBezTo>
                    <a:cubicBezTo>
                      <a:pt x="1852624" y="1437900"/>
                      <a:pt x="1437900" y="1852624"/>
                      <a:pt x="926312" y="1852624"/>
                    </a:cubicBezTo>
                    <a:cubicBezTo>
                      <a:pt x="414724" y="1852624"/>
                      <a:pt x="0" y="1437900"/>
                      <a:pt x="0" y="926312"/>
                    </a:cubicBezTo>
                    <a:close/>
                  </a:path>
                </a:pathLst>
              </a:custGeom>
              <a:solidFill>
                <a:srgbClr val="92D05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92901" tIns="292901" rIns="292901" bIns="292901" numCol="1" spcCol="1270" anchor="ctr" anchorCtr="0">
                <a:noAutofit/>
              </a:bodyPr>
              <a:lstStyle/>
              <a:p>
                <a:pPr marL="0" lvl="0" indent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bg-BG" sz="1700" kern="1200" dirty="0">
                    <a:solidFill>
                      <a:srgbClr val="195019"/>
                    </a:solidFill>
                  </a:rPr>
                  <a:t>ВОДИ</a:t>
                </a:r>
              </a:p>
              <a:p>
                <a:pPr marL="0" lvl="0" indent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bg-BG" sz="1700" b="1" kern="1200" dirty="0">
                    <a:solidFill>
                      <a:srgbClr val="195019"/>
                    </a:solidFill>
                  </a:rPr>
                  <a:t>726</a:t>
                </a:r>
                <a:endParaRPr lang="en-US" sz="1700" b="1" kern="1200" dirty="0">
                  <a:solidFill>
                    <a:srgbClr val="195019"/>
                  </a:solidFill>
                </a:endParaRPr>
              </a:p>
            </p:txBody>
          </p:sp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3D5AB9CD-36AC-4843-BA64-8AB2448F0D6F}"/>
                  </a:ext>
                </a:extLst>
              </p:cNvPr>
              <p:cNvSpPr/>
              <p:nvPr/>
            </p:nvSpPr>
            <p:spPr>
              <a:xfrm rot="20140438">
                <a:off x="4759854" y="3178579"/>
                <a:ext cx="107821" cy="463746"/>
              </a:xfrm>
              <a:custGeom>
                <a:avLst/>
                <a:gdLst>
                  <a:gd name="connsiteX0" fmla="*/ 0 w 81396"/>
                  <a:gd name="connsiteY0" fmla="*/ 92749 h 463746"/>
                  <a:gd name="connsiteX1" fmla="*/ 40698 w 81396"/>
                  <a:gd name="connsiteY1" fmla="*/ 92749 h 463746"/>
                  <a:gd name="connsiteX2" fmla="*/ 40698 w 81396"/>
                  <a:gd name="connsiteY2" fmla="*/ 0 h 463746"/>
                  <a:gd name="connsiteX3" fmla="*/ 81396 w 81396"/>
                  <a:gd name="connsiteY3" fmla="*/ 231873 h 463746"/>
                  <a:gd name="connsiteX4" fmla="*/ 40698 w 81396"/>
                  <a:gd name="connsiteY4" fmla="*/ 463746 h 463746"/>
                  <a:gd name="connsiteX5" fmla="*/ 40698 w 81396"/>
                  <a:gd name="connsiteY5" fmla="*/ 370997 h 463746"/>
                  <a:gd name="connsiteX6" fmla="*/ 0 w 81396"/>
                  <a:gd name="connsiteY6" fmla="*/ 370997 h 463746"/>
                  <a:gd name="connsiteX7" fmla="*/ 0 w 81396"/>
                  <a:gd name="connsiteY7" fmla="*/ 92749 h 4637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1396" h="463746">
                    <a:moveTo>
                      <a:pt x="0" y="92749"/>
                    </a:moveTo>
                    <a:lnTo>
                      <a:pt x="40698" y="92749"/>
                    </a:lnTo>
                    <a:lnTo>
                      <a:pt x="40698" y="0"/>
                    </a:lnTo>
                    <a:lnTo>
                      <a:pt x="81396" y="231873"/>
                    </a:lnTo>
                    <a:lnTo>
                      <a:pt x="40698" y="463746"/>
                    </a:lnTo>
                    <a:lnTo>
                      <a:pt x="40698" y="370997"/>
                    </a:lnTo>
                    <a:lnTo>
                      <a:pt x="0" y="370997"/>
                    </a:lnTo>
                    <a:lnTo>
                      <a:pt x="0" y="92749"/>
                    </a:lnTo>
                    <a:close/>
                  </a:path>
                </a:pathLst>
              </a:custGeom>
              <a:solidFill>
                <a:srgbClr val="195019">
                  <a:alpha val="44000"/>
                </a:srgbClr>
              </a:solidFill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0" tIns="92748" rIns="24418" bIns="92749" numCol="1" spcCol="1270" anchor="ctr" anchorCtr="0">
                <a:noAutofit/>
              </a:bodyPr>
              <a:lstStyle/>
              <a:p>
                <a:pPr marL="0" lvl="0" indent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en-US" sz="1700" kern="1200" dirty="0"/>
              </a:p>
            </p:txBody>
          </p:sp>
          <p:sp>
            <p:nvSpPr>
              <p:cNvPr id="10" name="Freeform: Shape 9">
                <a:extLst>
                  <a:ext uri="{FF2B5EF4-FFF2-40B4-BE49-F238E27FC236}">
                    <a16:creationId xmlns:a16="http://schemas.microsoft.com/office/drawing/2014/main" id="{44C5DE87-F53C-45C5-A14A-7C9A040B46EC}"/>
                  </a:ext>
                </a:extLst>
              </p:cNvPr>
              <p:cNvSpPr/>
              <p:nvPr/>
            </p:nvSpPr>
            <p:spPr>
              <a:xfrm>
                <a:off x="4791555" y="2075427"/>
                <a:ext cx="1852624" cy="1852624"/>
              </a:xfrm>
              <a:custGeom>
                <a:avLst/>
                <a:gdLst>
                  <a:gd name="connsiteX0" fmla="*/ 0 w 1852624"/>
                  <a:gd name="connsiteY0" fmla="*/ 926312 h 1852624"/>
                  <a:gd name="connsiteX1" fmla="*/ 926312 w 1852624"/>
                  <a:gd name="connsiteY1" fmla="*/ 0 h 1852624"/>
                  <a:gd name="connsiteX2" fmla="*/ 1852624 w 1852624"/>
                  <a:gd name="connsiteY2" fmla="*/ 926312 h 1852624"/>
                  <a:gd name="connsiteX3" fmla="*/ 926312 w 1852624"/>
                  <a:gd name="connsiteY3" fmla="*/ 1852624 h 1852624"/>
                  <a:gd name="connsiteX4" fmla="*/ 0 w 1852624"/>
                  <a:gd name="connsiteY4" fmla="*/ 926312 h 18526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852624" h="1852624">
                    <a:moveTo>
                      <a:pt x="0" y="926312"/>
                    </a:moveTo>
                    <a:cubicBezTo>
                      <a:pt x="0" y="414724"/>
                      <a:pt x="414724" y="0"/>
                      <a:pt x="926312" y="0"/>
                    </a:cubicBezTo>
                    <a:cubicBezTo>
                      <a:pt x="1437900" y="0"/>
                      <a:pt x="1852624" y="414724"/>
                      <a:pt x="1852624" y="926312"/>
                    </a:cubicBezTo>
                    <a:cubicBezTo>
                      <a:pt x="1852624" y="1437900"/>
                      <a:pt x="1437900" y="1852624"/>
                      <a:pt x="926312" y="1852624"/>
                    </a:cubicBezTo>
                    <a:cubicBezTo>
                      <a:pt x="414724" y="1852624"/>
                      <a:pt x="0" y="1437900"/>
                      <a:pt x="0" y="926312"/>
                    </a:cubicBezTo>
                    <a:close/>
                  </a:path>
                </a:pathLst>
              </a:custGeom>
              <a:solidFill>
                <a:srgbClr val="195019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92901" tIns="292901" rIns="292901" bIns="292901" numCol="1" spcCol="1270" anchor="ctr" anchorCtr="0">
                <a:noAutofit/>
              </a:bodyPr>
              <a:lstStyle/>
              <a:p>
                <a:pPr marL="0" lvl="0" indent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bg-BG" sz="1700" kern="1200" dirty="0">
                    <a:solidFill>
                      <a:schemeClr val="bg1"/>
                    </a:solidFill>
                  </a:rPr>
                  <a:t>ОТПАДЪЦИ</a:t>
                </a:r>
              </a:p>
              <a:p>
                <a:pPr marL="0" lvl="0" indent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bg-BG" sz="1700" b="1" kern="1200" dirty="0">
                    <a:solidFill>
                      <a:schemeClr val="bg1"/>
                    </a:solidFill>
                  </a:rPr>
                  <a:t>230</a:t>
                </a:r>
                <a:endParaRPr lang="en-US" sz="1700" b="1" kern="1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1" name="Freeform: Shape 10">
                <a:extLst>
                  <a:ext uri="{FF2B5EF4-FFF2-40B4-BE49-F238E27FC236}">
                    <a16:creationId xmlns:a16="http://schemas.microsoft.com/office/drawing/2014/main" id="{415CC75B-07EA-4F89-AB66-EAA5DF2046A9}"/>
                  </a:ext>
                </a:extLst>
              </p:cNvPr>
              <p:cNvSpPr/>
              <p:nvPr/>
            </p:nvSpPr>
            <p:spPr>
              <a:xfrm rot="1780843">
                <a:off x="4740791" y="4205832"/>
                <a:ext cx="168432" cy="463746"/>
              </a:xfrm>
              <a:custGeom>
                <a:avLst/>
                <a:gdLst>
                  <a:gd name="connsiteX0" fmla="*/ 0 w 168432"/>
                  <a:gd name="connsiteY0" fmla="*/ 92749 h 463746"/>
                  <a:gd name="connsiteX1" fmla="*/ 84216 w 168432"/>
                  <a:gd name="connsiteY1" fmla="*/ 92749 h 463746"/>
                  <a:gd name="connsiteX2" fmla="*/ 84216 w 168432"/>
                  <a:gd name="connsiteY2" fmla="*/ 0 h 463746"/>
                  <a:gd name="connsiteX3" fmla="*/ 168432 w 168432"/>
                  <a:gd name="connsiteY3" fmla="*/ 231873 h 463746"/>
                  <a:gd name="connsiteX4" fmla="*/ 84216 w 168432"/>
                  <a:gd name="connsiteY4" fmla="*/ 463746 h 463746"/>
                  <a:gd name="connsiteX5" fmla="*/ 84216 w 168432"/>
                  <a:gd name="connsiteY5" fmla="*/ 370997 h 463746"/>
                  <a:gd name="connsiteX6" fmla="*/ 0 w 168432"/>
                  <a:gd name="connsiteY6" fmla="*/ 370997 h 463746"/>
                  <a:gd name="connsiteX7" fmla="*/ 0 w 168432"/>
                  <a:gd name="connsiteY7" fmla="*/ 92749 h 4637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68432" h="463746">
                    <a:moveTo>
                      <a:pt x="0" y="92749"/>
                    </a:moveTo>
                    <a:lnTo>
                      <a:pt x="84216" y="92749"/>
                    </a:lnTo>
                    <a:lnTo>
                      <a:pt x="84216" y="0"/>
                    </a:lnTo>
                    <a:lnTo>
                      <a:pt x="168432" y="231873"/>
                    </a:lnTo>
                    <a:lnTo>
                      <a:pt x="84216" y="463746"/>
                    </a:lnTo>
                    <a:lnTo>
                      <a:pt x="84216" y="370997"/>
                    </a:lnTo>
                    <a:lnTo>
                      <a:pt x="0" y="370997"/>
                    </a:lnTo>
                    <a:lnTo>
                      <a:pt x="0" y="92749"/>
                    </a:lnTo>
                    <a:close/>
                  </a:path>
                </a:pathLst>
              </a:custGeom>
              <a:solidFill>
                <a:srgbClr val="195019">
                  <a:alpha val="44000"/>
                </a:srgbClr>
              </a:solidFill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0" tIns="92749" rIns="50529" bIns="92748" numCol="1" spcCol="1270" anchor="ctr" anchorCtr="0">
                <a:noAutofit/>
              </a:bodyPr>
              <a:lstStyle/>
              <a:p>
                <a:pPr marL="0" lvl="0" indent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en-US" sz="1700" kern="1200" dirty="0"/>
              </a:p>
            </p:txBody>
          </p:sp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82F272EB-888D-47D9-BA19-E80131AB7CFD}"/>
                  </a:ext>
                </a:extLst>
              </p:cNvPr>
              <p:cNvSpPr/>
              <p:nvPr/>
            </p:nvSpPr>
            <p:spPr>
              <a:xfrm>
                <a:off x="4734304" y="4014208"/>
                <a:ext cx="2078373" cy="1928147"/>
              </a:xfrm>
              <a:custGeom>
                <a:avLst/>
                <a:gdLst>
                  <a:gd name="connsiteX0" fmla="*/ 0 w 2078373"/>
                  <a:gd name="connsiteY0" fmla="*/ 964074 h 1928147"/>
                  <a:gd name="connsiteX1" fmla="*/ 1039187 w 2078373"/>
                  <a:gd name="connsiteY1" fmla="*/ 0 h 1928147"/>
                  <a:gd name="connsiteX2" fmla="*/ 2078374 w 2078373"/>
                  <a:gd name="connsiteY2" fmla="*/ 964074 h 1928147"/>
                  <a:gd name="connsiteX3" fmla="*/ 1039187 w 2078373"/>
                  <a:gd name="connsiteY3" fmla="*/ 1928148 h 1928147"/>
                  <a:gd name="connsiteX4" fmla="*/ 0 w 2078373"/>
                  <a:gd name="connsiteY4" fmla="*/ 964074 h 19281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78373" h="1928147">
                    <a:moveTo>
                      <a:pt x="0" y="964074"/>
                    </a:moveTo>
                    <a:cubicBezTo>
                      <a:pt x="0" y="431631"/>
                      <a:pt x="465260" y="0"/>
                      <a:pt x="1039187" y="0"/>
                    </a:cubicBezTo>
                    <a:cubicBezTo>
                      <a:pt x="1613114" y="0"/>
                      <a:pt x="2078374" y="431631"/>
                      <a:pt x="2078374" y="964074"/>
                    </a:cubicBezTo>
                    <a:cubicBezTo>
                      <a:pt x="2078374" y="1496517"/>
                      <a:pt x="1613114" y="1928148"/>
                      <a:pt x="1039187" y="1928148"/>
                    </a:cubicBezTo>
                    <a:cubicBezTo>
                      <a:pt x="465260" y="1928148"/>
                      <a:pt x="0" y="1496517"/>
                      <a:pt x="0" y="964074"/>
                    </a:cubicBezTo>
                    <a:close/>
                  </a:path>
                </a:pathLst>
              </a:custGeom>
              <a:solidFill>
                <a:srgbClr val="92D05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325961" tIns="303961" rIns="325961" bIns="303961" numCol="1" spcCol="1270" anchor="ctr" anchorCtr="0">
                <a:noAutofit/>
              </a:bodyPr>
              <a:lstStyle/>
              <a:p>
                <a:pPr marL="0" lvl="0" indent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bg-BG" sz="1700" kern="1200" dirty="0">
                    <a:solidFill>
                      <a:srgbClr val="195019"/>
                    </a:solidFill>
                  </a:rPr>
                  <a:t>БИОЛОГИЧНО РАЗНО-ОБРАЗИЕ</a:t>
                </a:r>
              </a:p>
              <a:p>
                <a:pPr marL="0" lvl="0" indent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bg-BG" sz="1700" b="1" kern="1200" dirty="0">
                    <a:solidFill>
                      <a:srgbClr val="195019"/>
                    </a:solidFill>
                  </a:rPr>
                  <a:t>117</a:t>
                </a:r>
                <a:endParaRPr lang="en-US" sz="1700" b="1" kern="1200" dirty="0">
                  <a:solidFill>
                    <a:srgbClr val="195019"/>
                  </a:solidFill>
                </a:endParaRPr>
              </a:p>
            </p:txBody>
          </p:sp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3BD3BB80-613F-45CD-A306-E4B5A61A1205}"/>
                  </a:ext>
                </a:extLst>
              </p:cNvPr>
              <p:cNvSpPr/>
              <p:nvPr/>
            </p:nvSpPr>
            <p:spPr>
              <a:xfrm>
                <a:off x="2904667" y="4941168"/>
                <a:ext cx="1852624" cy="1852624"/>
              </a:xfrm>
              <a:custGeom>
                <a:avLst/>
                <a:gdLst>
                  <a:gd name="connsiteX0" fmla="*/ 0 w 1852624"/>
                  <a:gd name="connsiteY0" fmla="*/ 926312 h 1852624"/>
                  <a:gd name="connsiteX1" fmla="*/ 926312 w 1852624"/>
                  <a:gd name="connsiteY1" fmla="*/ 0 h 1852624"/>
                  <a:gd name="connsiteX2" fmla="*/ 1852624 w 1852624"/>
                  <a:gd name="connsiteY2" fmla="*/ 926312 h 1852624"/>
                  <a:gd name="connsiteX3" fmla="*/ 926312 w 1852624"/>
                  <a:gd name="connsiteY3" fmla="*/ 1852624 h 1852624"/>
                  <a:gd name="connsiteX4" fmla="*/ 0 w 1852624"/>
                  <a:gd name="connsiteY4" fmla="*/ 926312 h 18526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852624" h="1852624">
                    <a:moveTo>
                      <a:pt x="0" y="926312"/>
                    </a:moveTo>
                    <a:cubicBezTo>
                      <a:pt x="0" y="414724"/>
                      <a:pt x="414724" y="0"/>
                      <a:pt x="926312" y="0"/>
                    </a:cubicBezTo>
                    <a:cubicBezTo>
                      <a:pt x="1437900" y="0"/>
                      <a:pt x="1852624" y="414724"/>
                      <a:pt x="1852624" y="926312"/>
                    </a:cubicBezTo>
                    <a:cubicBezTo>
                      <a:pt x="1852624" y="1437900"/>
                      <a:pt x="1437900" y="1852624"/>
                      <a:pt x="926312" y="1852624"/>
                    </a:cubicBezTo>
                    <a:cubicBezTo>
                      <a:pt x="414724" y="1852624"/>
                      <a:pt x="0" y="1437900"/>
                      <a:pt x="0" y="926312"/>
                    </a:cubicBezTo>
                    <a:close/>
                  </a:path>
                </a:pathLst>
              </a:custGeom>
              <a:solidFill>
                <a:srgbClr val="195019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92901" tIns="292901" rIns="292901" bIns="292901" numCol="1" spcCol="1270" anchor="ctr" anchorCtr="0">
                <a:noAutofit/>
              </a:bodyPr>
              <a:lstStyle/>
              <a:p>
                <a:pPr marL="0" lvl="0" indent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bg-BG" sz="1700" kern="1200" dirty="0">
                    <a:solidFill>
                      <a:schemeClr val="bg1"/>
                    </a:solidFill>
                  </a:rPr>
                  <a:t>РИСК ОТ ИЗМЕНЕНИЕ НА КЛИМАТА</a:t>
                </a:r>
              </a:p>
              <a:p>
                <a:pPr marL="0" lvl="0" indent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bg-BG" sz="1700" b="1" kern="1200" dirty="0">
                    <a:solidFill>
                      <a:schemeClr val="bg1"/>
                    </a:solidFill>
                  </a:rPr>
                  <a:t>279</a:t>
                </a:r>
                <a:endParaRPr lang="en-US" sz="1700" b="1" kern="1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6DE85C7A-EA35-4FC7-A81F-49B700B85526}"/>
                  </a:ext>
                </a:extLst>
              </p:cNvPr>
              <p:cNvSpPr/>
              <p:nvPr/>
            </p:nvSpPr>
            <p:spPr>
              <a:xfrm rot="19805143">
                <a:off x="2801365" y="4181701"/>
                <a:ext cx="109750" cy="463746"/>
              </a:xfrm>
              <a:custGeom>
                <a:avLst/>
                <a:gdLst>
                  <a:gd name="connsiteX0" fmla="*/ 0 w 102680"/>
                  <a:gd name="connsiteY0" fmla="*/ 92749 h 463746"/>
                  <a:gd name="connsiteX1" fmla="*/ 51340 w 102680"/>
                  <a:gd name="connsiteY1" fmla="*/ 92749 h 463746"/>
                  <a:gd name="connsiteX2" fmla="*/ 51340 w 102680"/>
                  <a:gd name="connsiteY2" fmla="*/ 0 h 463746"/>
                  <a:gd name="connsiteX3" fmla="*/ 102680 w 102680"/>
                  <a:gd name="connsiteY3" fmla="*/ 231873 h 463746"/>
                  <a:gd name="connsiteX4" fmla="*/ 51340 w 102680"/>
                  <a:gd name="connsiteY4" fmla="*/ 463746 h 463746"/>
                  <a:gd name="connsiteX5" fmla="*/ 51340 w 102680"/>
                  <a:gd name="connsiteY5" fmla="*/ 370997 h 463746"/>
                  <a:gd name="connsiteX6" fmla="*/ 0 w 102680"/>
                  <a:gd name="connsiteY6" fmla="*/ 370997 h 463746"/>
                  <a:gd name="connsiteX7" fmla="*/ 0 w 102680"/>
                  <a:gd name="connsiteY7" fmla="*/ 92749 h 4637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02680" h="463746">
                    <a:moveTo>
                      <a:pt x="102679" y="370997"/>
                    </a:moveTo>
                    <a:lnTo>
                      <a:pt x="51340" y="370997"/>
                    </a:lnTo>
                    <a:lnTo>
                      <a:pt x="51340" y="463746"/>
                    </a:lnTo>
                    <a:lnTo>
                      <a:pt x="1" y="231873"/>
                    </a:lnTo>
                    <a:lnTo>
                      <a:pt x="51340" y="0"/>
                    </a:lnTo>
                    <a:lnTo>
                      <a:pt x="51340" y="92749"/>
                    </a:lnTo>
                    <a:lnTo>
                      <a:pt x="102679" y="92749"/>
                    </a:lnTo>
                    <a:lnTo>
                      <a:pt x="102679" y="370997"/>
                    </a:lnTo>
                    <a:close/>
                  </a:path>
                </a:pathLst>
              </a:custGeom>
              <a:solidFill>
                <a:srgbClr val="195019">
                  <a:alpha val="44000"/>
                </a:srgbClr>
              </a:solidFill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30803" tIns="92749" rIns="0" bIns="92748" numCol="1" spcCol="1270" anchor="ctr" anchorCtr="0">
                <a:noAutofit/>
              </a:bodyPr>
              <a:lstStyle/>
              <a:p>
                <a:pPr marL="0" lvl="0" indent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en-US" sz="1700" kern="1200" dirty="0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147E6994-683A-4230-8F8F-5480A9863A9E}"/>
                  </a:ext>
                </a:extLst>
              </p:cNvPr>
              <p:cNvSpPr/>
              <p:nvPr/>
            </p:nvSpPr>
            <p:spPr>
              <a:xfrm>
                <a:off x="1043608" y="3997213"/>
                <a:ext cx="1852624" cy="1852624"/>
              </a:xfrm>
              <a:custGeom>
                <a:avLst/>
                <a:gdLst>
                  <a:gd name="connsiteX0" fmla="*/ 0 w 1852624"/>
                  <a:gd name="connsiteY0" fmla="*/ 926312 h 1852624"/>
                  <a:gd name="connsiteX1" fmla="*/ 926312 w 1852624"/>
                  <a:gd name="connsiteY1" fmla="*/ 0 h 1852624"/>
                  <a:gd name="connsiteX2" fmla="*/ 1852624 w 1852624"/>
                  <a:gd name="connsiteY2" fmla="*/ 926312 h 1852624"/>
                  <a:gd name="connsiteX3" fmla="*/ 926312 w 1852624"/>
                  <a:gd name="connsiteY3" fmla="*/ 1852624 h 1852624"/>
                  <a:gd name="connsiteX4" fmla="*/ 0 w 1852624"/>
                  <a:gd name="connsiteY4" fmla="*/ 926312 h 18526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852624" h="1852624">
                    <a:moveTo>
                      <a:pt x="0" y="926312"/>
                    </a:moveTo>
                    <a:cubicBezTo>
                      <a:pt x="0" y="414724"/>
                      <a:pt x="414724" y="0"/>
                      <a:pt x="926312" y="0"/>
                    </a:cubicBezTo>
                    <a:cubicBezTo>
                      <a:pt x="1437900" y="0"/>
                      <a:pt x="1852624" y="414724"/>
                      <a:pt x="1852624" y="926312"/>
                    </a:cubicBezTo>
                    <a:cubicBezTo>
                      <a:pt x="1852624" y="1437900"/>
                      <a:pt x="1437900" y="1852624"/>
                      <a:pt x="926312" y="1852624"/>
                    </a:cubicBezTo>
                    <a:cubicBezTo>
                      <a:pt x="414724" y="1852624"/>
                      <a:pt x="0" y="1437900"/>
                      <a:pt x="0" y="926312"/>
                    </a:cubicBezTo>
                    <a:close/>
                  </a:path>
                </a:pathLst>
              </a:custGeom>
              <a:solidFill>
                <a:srgbClr val="92D05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92901" tIns="292901" rIns="292901" bIns="292901" numCol="1" spcCol="1270" anchor="ctr" anchorCtr="0">
                <a:noAutofit/>
              </a:bodyPr>
              <a:lstStyle/>
              <a:p>
                <a:pPr marL="0" lvl="0" indent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bg-BG" sz="1700" kern="1200" dirty="0">
                    <a:solidFill>
                      <a:srgbClr val="195019"/>
                    </a:solidFill>
                  </a:rPr>
                  <a:t>ВЪЗДУХ</a:t>
                </a:r>
              </a:p>
              <a:p>
                <a:pPr marL="0" lvl="0" indent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bg-BG" sz="1700" b="1" kern="1200" dirty="0">
                    <a:solidFill>
                      <a:srgbClr val="195019"/>
                    </a:solidFill>
                  </a:rPr>
                  <a:t>520</a:t>
                </a:r>
                <a:endParaRPr lang="en-US" sz="1700" b="1" kern="1200" dirty="0">
                  <a:solidFill>
                    <a:srgbClr val="195019"/>
                  </a:solidFill>
                </a:endParaRPr>
              </a:p>
            </p:txBody>
          </p:sp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9E047C1F-D6E9-4FE5-8C54-8056F930F6DA}"/>
                  </a:ext>
                </a:extLst>
              </p:cNvPr>
              <p:cNvSpPr/>
              <p:nvPr/>
            </p:nvSpPr>
            <p:spPr>
              <a:xfrm rot="23332726">
                <a:off x="2813057" y="3102730"/>
                <a:ext cx="91255" cy="463746"/>
              </a:xfrm>
              <a:custGeom>
                <a:avLst/>
                <a:gdLst>
                  <a:gd name="connsiteX0" fmla="*/ 0 w 91254"/>
                  <a:gd name="connsiteY0" fmla="*/ 92749 h 463746"/>
                  <a:gd name="connsiteX1" fmla="*/ 45627 w 91254"/>
                  <a:gd name="connsiteY1" fmla="*/ 92749 h 463746"/>
                  <a:gd name="connsiteX2" fmla="*/ 45627 w 91254"/>
                  <a:gd name="connsiteY2" fmla="*/ 0 h 463746"/>
                  <a:gd name="connsiteX3" fmla="*/ 91254 w 91254"/>
                  <a:gd name="connsiteY3" fmla="*/ 231873 h 463746"/>
                  <a:gd name="connsiteX4" fmla="*/ 45627 w 91254"/>
                  <a:gd name="connsiteY4" fmla="*/ 463746 h 463746"/>
                  <a:gd name="connsiteX5" fmla="*/ 45627 w 91254"/>
                  <a:gd name="connsiteY5" fmla="*/ 370997 h 463746"/>
                  <a:gd name="connsiteX6" fmla="*/ 0 w 91254"/>
                  <a:gd name="connsiteY6" fmla="*/ 370997 h 463746"/>
                  <a:gd name="connsiteX7" fmla="*/ 0 w 91254"/>
                  <a:gd name="connsiteY7" fmla="*/ 92749 h 4637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91254" h="463746">
                    <a:moveTo>
                      <a:pt x="91253" y="370997"/>
                    </a:moveTo>
                    <a:lnTo>
                      <a:pt x="45627" y="370997"/>
                    </a:lnTo>
                    <a:lnTo>
                      <a:pt x="45627" y="463746"/>
                    </a:lnTo>
                    <a:lnTo>
                      <a:pt x="1" y="231873"/>
                    </a:lnTo>
                    <a:lnTo>
                      <a:pt x="45627" y="0"/>
                    </a:lnTo>
                    <a:lnTo>
                      <a:pt x="45627" y="92749"/>
                    </a:lnTo>
                    <a:lnTo>
                      <a:pt x="91253" y="92749"/>
                    </a:lnTo>
                    <a:lnTo>
                      <a:pt x="91253" y="370997"/>
                    </a:lnTo>
                    <a:close/>
                  </a:path>
                </a:pathLst>
              </a:custGeom>
              <a:solidFill>
                <a:srgbClr val="195019">
                  <a:alpha val="44000"/>
                </a:srgbClr>
              </a:solidFill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7376" tIns="92749" rIns="0" bIns="92748" numCol="1" spcCol="1270" anchor="ctr" anchorCtr="0">
                <a:noAutofit/>
              </a:bodyPr>
              <a:lstStyle/>
              <a:p>
                <a:pPr marL="0" lvl="0" indent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en-US" sz="1700" kern="1200" dirty="0"/>
              </a:p>
            </p:txBody>
          </p:sp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FB3D52D1-99C7-4E27-AF52-A940D3C54A66}"/>
                  </a:ext>
                </a:extLst>
              </p:cNvPr>
              <p:cNvSpPr/>
              <p:nvPr/>
            </p:nvSpPr>
            <p:spPr>
              <a:xfrm>
                <a:off x="1043608" y="1918096"/>
                <a:ext cx="1852624" cy="1852624"/>
              </a:xfrm>
              <a:custGeom>
                <a:avLst/>
                <a:gdLst>
                  <a:gd name="connsiteX0" fmla="*/ 0 w 1852624"/>
                  <a:gd name="connsiteY0" fmla="*/ 926312 h 1852624"/>
                  <a:gd name="connsiteX1" fmla="*/ 926312 w 1852624"/>
                  <a:gd name="connsiteY1" fmla="*/ 0 h 1852624"/>
                  <a:gd name="connsiteX2" fmla="*/ 1852624 w 1852624"/>
                  <a:gd name="connsiteY2" fmla="*/ 926312 h 1852624"/>
                  <a:gd name="connsiteX3" fmla="*/ 926312 w 1852624"/>
                  <a:gd name="connsiteY3" fmla="*/ 1852624 h 1852624"/>
                  <a:gd name="connsiteX4" fmla="*/ 0 w 1852624"/>
                  <a:gd name="connsiteY4" fmla="*/ 926312 h 18526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852624" h="1852624">
                    <a:moveTo>
                      <a:pt x="0" y="926312"/>
                    </a:moveTo>
                    <a:cubicBezTo>
                      <a:pt x="0" y="414724"/>
                      <a:pt x="414724" y="0"/>
                      <a:pt x="926312" y="0"/>
                    </a:cubicBezTo>
                    <a:cubicBezTo>
                      <a:pt x="1437900" y="0"/>
                      <a:pt x="1852624" y="414724"/>
                      <a:pt x="1852624" y="926312"/>
                    </a:cubicBezTo>
                    <a:cubicBezTo>
                      <a:pt x="1852624" y="1437900"/>
                      <a:pt x="1437900" y="1852624"/>
                      <a:pt x="926312" y="1852624"/>
                    </a:cubicBezTo>
                    <a:cubicBezTo>
                      <a:pt x="414724" y="1852624"/>
                      <a:pt x="0" y="1437900"/>
                      <a:pt x="0" y="926312"/>
                    </a:cubicBezTo>
                    <a:close/>
                  </a:path>
                </a:pathLst>
              </a:custGeom>
              <a:solidFill>
                <a:srgbClr val="195019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92901" tIns="292901" rIns="292901" bIns="292901" numCol="1" spcCol="1270" anchor="ctr" anchorCtr="0">
                <a:noAutofit/>
              </a:bodyPr>
              <a:lstStyle/>
              <a:p>
                <a:pPr marL="0" lvl="0" indent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bg-BG" sz="1700" kern="1200" dirty="0">
                    <a:solidFill>
                      <a:schemeClr val="bg1"/>
                    </a:solidFill>
                  </a:rPr>
                  <a:t>ТЕХНИЧЕСКА ПОМОЩ</a:t>
                </a:r>
              </a:p>
              <a:p>
                <a:pPr marL="0" lvl="0" indent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bg-BG" sz="1700" b="1" kern="1200" dirty="0">
                    <a:solidFill>
                      <a:schemeClr val="bg1"/>
                    </a:solidFill>
                  </a:rPr>
                  <a:t>54</a:t>
                </a:r>
                <a:endParaRPr lang="en-US" sz="1700" b="1" kern="12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110F5FE7-ABBF-4264-9FCF-70E3654AE4E1}"/>
                </a:ext>
              </a:extLst>
            </p:cNvPr>
            <p:cNvSpPr/>
            <p:nvPr/>
          </p:nvSpPr>
          <p:spPr>
            <a:xfrm rot="5400000">
              <a:off x="3788609" y="2573602"/>
              <a:ext cx="94921" cy="463747"/>
            </a:xfrm>
            <a:custGeom>
              <a:avLst/>
              <a:gdLst>
                <a:gd name="connsiteX0" fmla="*/ 0 w 17141"/>
                <a:gd name="connsiteY0" fmla="*/ 92749 h 463746"/>
                <a:gd name="connsiteX1" fmla="*/ 8571 w 17141"/>
                <a:gd name="connsiteY1" fmla="*/ 92749 h 463746"/>
                <a:gd name="connsiteX2" fmla="*/ 8571 w 17141"/>
                <a:gd name="connsiteY2" fmla="*/ 0 h 463746"/>
                <a:gd name="connsiteX3" fmla="*/ 17141 w 17141"/>
                <a:gd name="connsiteY3" fmla="*/ 231873 h 463746"/>
                <a:gd name="connsiteX4" fmla="*/ 8571 w 17141"/>
                <a:gd name="connsiteY4" fmla="*/ 463746 h 463746"/>
                <a:gd name="connsiteX5" fmla="*/ 8571 w 17141"/>
                <a:gd name="connsiteY5" fmla="*/ 370997 h 463746"/>
                <a:gd name="connsiteX6" fmla="*/ 0 w 17141"/>
                <a:gd name="connsiteY6" fmla="*/ 370997 h 463746"/>
                <a:gd name="connsiteX7" fmla="*/ 0 w 17141"/>
                <a:gd name="connsiteY7" fmla="*/ 92749 h 463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141" h="463746">
                  <a:moveTo>
                    <a:pt x="17140" y="370997"/>
                  </a:moveTo>
                  <a:lnTo>
                    <a:pt x="8570" y="370997"/>
                  </a:lnTo>
                  <a:lnTo>
                    <a:pt x="8570" y="463746"/>
                  </a:lnTo>
                  <a:lnTo>
                    <a:pt x="1" y="231873"/>
                  </a:lnTo>
                  <a:lnTo>
                    <a:pt x="8570" y="0"/>
                  </a:lnTo>
                  <a:lnTo>
                    <a:pt x="8570" y="92749"/>
                  </a:lnTo>
                  <a:lnTo>
                    <a:pt x="17140" y="92749"/>
                  </a:lnTo>
                  <a:lnTo>
                    <a:pt x="17140" y="370997"/>
                  </a:lnTo>
                  <a:close/>
                </a:path>
              </a:pathLst>
            </a:custGeom>
            <a:solidFill>
              <a:srgbClr val="195019">
                <a:alpha val="44000"/>
              </a:srgbClr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143" tIns="92749" rIns="-1" bIns="92749" numCol="1" spcCol="1270" anchor="ctr" anchorCtr="0">
              <a:noAutofit/>
            </a:bodyPr>
            <a:lstStyle/>
            <a:p>
              <a:pPr marL="0"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700" kern="1200" dirty="0"/>
            </a:p>
          </p:txBody>
        </p:sp>
      </p:grpSp>
      <p:pic>
        <p:nvPicPr>
          <p:cNvPr id="22" name="Picture 21">
            <a:extLst>
              <a:ext uri="{FF2B5EF4-FFF2-40B4-BE49-F238E27FC236}">
                <a16:creationId xmlns:a16="http://schemas.microsoft.com/office/drawing/2014/main" id="{1408F80C-8E5D-4944-9369-97C0E58D3916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5250" t="14251" r="251"/>
          <a:stretch/>
        </p:blipFill>
        <p:spPr>
          <a:xfrm>
            <a:off x="35496" y="44624"/>
            <a:ext cx="910870" cy="792088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F67885C4-C722-49EE-A71D-0E8535982566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8333" b="1"/>
          <a:stretch/>
        </p:blipFill>
        <p:spPr>
          <a:xfrm>
            <a:off x="8172400" y="116632"/>
            <a:ext cx="926310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036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Image result for green down border for page">
            <a:extLst>
              <a:ext uri="{FF2B5EF4-FFF2-40B4-BE49-F238E27FC236}">
                <a16:creationId xmlns:a16="http://schemas.microsoft.com/office/drawing/2014/main" id="{F921867A-FD00-4808-84B6-C5950E37443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45" b="89935" l="10000" r="98587">
                        <a14:foregroundMark x1="55326" y1="10355" x2="55326" y2="10355"/>
                        <a14:foregroundMark x1="63261" y1="7820" x2="63804" y2="6227"/>
                        <a14:foregroundMark x1="58261" y1="11296" x2="55870" y2="9776"/>
                        <a14:foregroundMark x1="45870" y1="4490" x2="42935" y2="4055"/>
                        <a14:foregroundMark x1="54457" y1="1521" x2="59674" y2="1738"/>
                        <a14:foregroundMark x1="92935" y1="3693" x2="94130" y2="1883"/>
                        <a14:foregroundMark x1="95652" y1="13106" x2="96196" y2="20130"/>
                        <a14:foregroundMark x1="94457" y1="507" x2="90000" y2="145"/>
                        <a14:foregroundMark x1="83913" y1="40333" x2="88913" y2="39971"/>
                        <a14:foregroundMark x1="88261" y1="46271" x2="91522" y2="45474"/>
                        <a14:foregroundMark x1="82391" y1="52715" x2="81196" y2="50181"/>
                        <a14:foregroundMark x1="76196" y1="59594" x2="76848" y2="57205"/>
                        <a14:foregroundMark x1="73804" y1="55250" x2="72391" y2="53729"/>
                        <a14:foregroundMark x1="95652" y1="8182" x2="95652" y2="8182"/>
                        <a14:foregroundMark x1="98587" y1="6445" x2="98587" y2="6445"/>
                        <a14:foregroundMark x1="70326" y1="55684" x2="69130" y2="59377"/>
                        <a14:foregroundMark x1="81522" y1="44098" x2="82391" y2="44098"/>
                        <a14:foregroundMark x1="76196" y1="53729" x2="78261" y2="53077"/>
                        <a14:foregroundMark x1="74457" y1="34106" x2="74457" y2="32513"/>
                        <a14:foregroundMark x1="77935" y1="24258" x2="77935" y2="24258"/>
                        <a14:backgroundMark x1="76304" y1="52064" x2="76304" y2="5206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0901" r="1794" b="33132"/>
          <a:stretch/>
        </p:blipFill>
        <p:spPr bwMode="auto">
          <a:xfrm rot="5400000">
            <a:off x="6309066" y="4020862"/>
            <a:ext cx="1889956" cy="3779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6D52C24-31C8-4509-9B45-CFC220691B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124744"/>
            <a:ext cx="8568952" cy="5318051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05000"/>
              </a:lnSpc>
              <a:spcBef>
                <a:spcPts val="800"/>
              </a:spcBef>
              <a:buFont typeface="Symbol" panose="05050102010706020507" pitchFamily="18" charset="2"/>
              <a:buChar char=""/>
            </a:pPr>
            <a:r>
              <a:rPr lang="bg-BG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Инфраструктура за събиране, отвеждане и пречистване на отпадъчни води за постигане на съответствие с Директива 91/271/ЕИО; </a:t>
            </a:r>
            <a:endParaRPr lang="bg-BG" sz="2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5000"/>
              </a:lnSpc>
              <a:spcBef>
                <a:spcPts val="800"/>
              </a:spcBef>
              <a:buFont typeface="Symbol" panose="05050102010706020507" pitchFamily="18" charset="2"/>
              <a:buChar char=""/>
            </a:pPr>
            <a:r>
              <a:rPr lang="bg-BG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Инфраструктура водоснабдяване за постигане на съответствие с Директива 98/83/ЕО с принос към намаляване на загубите на вода по водопреносната мрежа; </a:t>
            </a:r>
            <a:endParaRPr lang="bg-BG" sz="2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5000"/>
              </a:lnSpc>
              <a:spcBef>
                <a:spcPts val="800"/>
              </a:spcBef>
              <a:buFont typeface="Symbol" panose="05050102010706020507" pitchFamily="18" charset="2"/>
              <a:buChar char=""/>
            </a:pPr>
            <a:r>
              <a:rPr lang="bg-BG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Разработване на РПИП за бъдещо финансиране за новоконсолидирани райони;</a:t>
            </a:r>
            <a:endParaRPr lang="bg-BG" sz="2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5000"/>
              </a:lnSpc>
              <a:spcBef>
                <a:spcPts val="800"/>
              </a:spcBef>
              <a:buFont typeface="Symbol" panose="05050102010706020507" pitchFamily="18" charset="2"/>
              <a:buChar char=""/>
            </a:pPr>
            <a:r>
              <a:rPr lang="bg-BG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Стратегически, програмни и планови документи в сектор „Води“ и за отрасъл „ВиК“, вкл. ПУРБ;</a:t>
            </a:r>
            <a:endParaRPr lang="bg-BG" sz="2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5000"/>
              </a:lnSpc>
              <a:spcBef>
                <a:spcPts val="800"/>
              </a:spcBef>
              <a:buFont typeface="Symbol" panose="05050102010706020507" pitchFamily="18" charset="2"/>
              <a:buChar char=""/>
            </a:pPr>
            <a:r>
              <a:rPr lang="bg-BG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Засилване капацитета за планиране, управление и изпълнение на задълженията в сектор „Води“ и отрасъл ВиК;</a:t>
            </a:r>
            <a:endParaRPr lang="bg-BG" sz="2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5000"/>
              </a:lnSpc>
              <a:spcBef>
                <a:spcPts val="800"/>
              </a:spcBef>
              <a:buFont typeface="Symbol" panose="05050102010706020507" pitchFamily="18" charset="2"/>
              <a:buChar char=""/>
            </a:pPr>
            <a:r>
              <a:rPr lang="bg-BG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Други мерки от ПУРБ за подобряване на състоянието на водите </a:t>
            </a:r>
          </a:p>
          <a:p>
            <a:pPr marL="355600" lvl="0" indent="0" algn="just">
              <a:spcBef>
                <a:spcPts val="0"/>
              </a:spcBef>
              <a:buNone/>
            </a:pPr>
            <a:r>
              <a:rPr lang="bg-BG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постигане на целите на РДВ, мерки, свързани с качеството</a:t>
            </a:r>
          </a:p>
          <a:p>
            <a:pPr marL="355600" lvl="0" indent="0" algn="just">
              <a:spcBef>
                <a:spcPts val="0"/>
              </a:spcBef>
              <a:buNone/>
            </a:pPr>
            <a:r>
              <a:rPr lang="bg-BG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водите за питейно-битово водоснабдяване; </a:t>
            </a:r>
            <a:endParaRPr lang="bg-BG" sz="2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5000"/>
              </a:lnSpc>
            </a:pPr>
            <a:endParaRPr lang="bg-BG" sz="210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CD49D09-F0B6-4442-BA91-12826559DE9A}"/>
              </a:ext>
            </a:extLst>
          </p:cNvPr>
          <p:cNvSpPr txBox="1">
            <a:spLocks/>
          </p:cNvSpPr>
          <p:nvPr/>
        </p:nvSpPr>
        <p:spPr>
          <a:xfrm>
            <a:off x="457200" y="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bg-BG" sz="2900" b="1" dirty="0">
                <a:solidFill>
                  <a:srgbClr val="19501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 1 „ВОДИ“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9F1F706-A803-40BB-8C1D-F8E393E30F2B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5250" t="14251" r="251"/>
          <a:stretch/>
        </p:blipFill>
        <p:spPr>
          <a:xfrm>
            <a:off x="35496" y="44624"/>
            <a:ext cx="910870" cy="79208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F2AD729-EBCD-4A5C-A9D9-AF7D679BBCFB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8333" b="1"/>
          <a:stretch/>
        </p:blipFill>
        <p:spPr>
          <a:xfrm>
            <a:off x="8172400" y="116632"/>
            <a:ext cx="926310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261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 result for green down border for page">
            <a:extLst>
              <a:ext uri="{FF2B5EF4-FFF2-40B4-BE49-F238E27FC236}">
                <a16:creationId xmlns:a16="http://schemas.microsoft.com/office/drawing/2014/main" id="{9827D675-D538-4550-8F87-1C32365391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45" b="89935" l="10000" r="98587">
                        <a14:foregroundMark x1="55326" y1="10355" x2="55326" y2="10355"/>
                        <a14:foregroundMark x1="63261" y1="7820" x2="63804" y2="6227"/>
                        <a14:foregroundMark x1="58261" y1="11296" x2="55870" y2="9776"/>
                        <a14:foregroundMark x1="45870" y1="4490" x2="42935" y2="4055"/>
                        <a14:foregroundMark x1="54457" y1="1521" x2="59674" y2="1738"/>
                        <a14:foregroundMark x1="92935" y1="3693" x2="94130" y2="1883"/>
                        <a14:foregroundMark x1="95652" y1="13106" x2="96196" y2="20130"/>
                        <a14:foregroundMark x1="94457" y1="507" x2="90000" y2="145"/>
                        <a14:foregroundMark x1="83913" y1="40333" x2="88913" y2="39971"/>
                        <a14:foregroundMark x1="88261" y1="46271" x2="91522" y2="45474"/>
                        <a14:foregroundMark x1="82391" y1="52715" x2="81196" y2="50181"/>
                        <a14:foregroundMark x1="76196" y1="59594" x2="76848" y2="57205"/>
                        <a14:foregroundMark x1="73804" y1="55250" x2="72391" y2="53729"/>
                        <a14:foregroundMark x1="95652" y1="8182" x2="95652" y2="8182"/>
                        <a14:foregroundMark x1="98587" y1="6445" x2="98587" y2="6445"/>
                        <a14:foregroundMark x1="70326" y1="55684" x2="69130" y2="59377"/>
                        <a14:foregroundMark x1="81522" y1="44098" x2="82391" y2="44098"/>
                        <a14:foregroundMark x1="76196" y1="53729" x2="78261" y2="53077"/>
                        <a14:foregroundMark x1="74457" y1="34106" x2="74457" y2="32513"/>
                        <a14:foregroundMark x1="77935" y1="24258" x2="77935" y2="24258"/>
                        <a14:backgroundMark x1="76304" y1="52064" x2="76304" y2="5206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0901" r="1794" b="33132"/>
          <a:stretch/>
        </p:blipFill>
        <p:spPr bwMode="auto">
          <a:xfrm rot="5400000">
            <a:off x="6309066" y="4020862"/>
            <a:ext cx="1889956" cy="3779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1EEF8-CEB8-4077-BE6F-1B82C232F5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289915"/>
            <a:ext cx="8568952" cy="4924549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05000"/>
              </a:lnSpc>
              <a:spcBef>
                <a:spcPts val="12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bg-BG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Развитие/надграждане на инфраструктурата, свързана с управлението на битовите отпадъци на регионално ниво на управление на отпадъците за постигане на целите за 2030 г. за рециклиране на отпадъците и депониране на отпадъци;</a:t>
            </a:r>
          </a:p>
          <a:p>
            <a:pPr marL="342900" lvl="0" indent="-342900" algn="just">
              <a:lnSpc>
                <a:spcPct val="105000"/>
              </a:lnSpc>
              <a:spcBef>
                <a:spcPts val="12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bg-BG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Мерки за предотвратяване образуването на битови отпадъци;</a:t>
            </a:r>
            <a:endParaRPr lang="bg-BG" sz="2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5000"/>
              </a:lnSpc>
              <a:spcBef>
                <a:spcPts val="12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bg-BG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Мерки за изграждане на центрове за подготовка за повторна употреба и поправка;</a:t>
            </a:r>
            <a:endParaRPr lang="bg-BG" sz="2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5000"/>
              </a:lnSpc>
              <a:spcBef>
                <a:spcPts val="12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bg-BG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Мерки за рециклиране на отпадъците – допустими в комбинация и с разделно събиране и предварително третиране; </a:t>
            </a:r>
          </a:p>
          <a:p>
            <a:pPr marL="342900" lvl="0" indent="-342900" algn="just">
              <a:spcBef>
                <a:spcPts val="1200"/>
              </a:spcBef>
              <a:buFont typeface="Symbol" panose="05050102010706020507" pitchFamily="18" charset="2"/>
              <a:buChar char=""/>
            </a:pPr>
            <a:r>
              <a:rPr lang="bg-BG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Повишаване на осведомеността, информационни и </a:t>
            </a:r>
          </a:p>
          <a:p>
            <a:pPr marL="354013" lv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bg-BG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разяснителни кампании. </a:t>
            </a: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bg-BG" sz="21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782F1A4-1A3E-4B62-A142-81235E730D4F}"/>
              </a:ext>
            </a:extLst>
          </p:cNvPr>
          <p:cNvSpPr txBox="1">
            <a:spLocks/>
          </p:cNvSpPr>
          <p:nvPr/>
        </p:nvSpPr>
        <p:spPr>
          <a:xfrm>
            <a:off x="457200" y="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bg-BG" sz="2900" b="1" dirty="0">
                <a:solidFill>
                  <a:srgbClr val="19501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 2 „ОТПАДЪЦИ“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0733243-5C01-4978-864E-827E8AB348B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5250" t="14251" r="251"/>
          <a:stretch/>
        </p:blipFill>
        <p:spPr>
          <a:xfrm>
            <a:off x="35496" y="44624"/>
            <a:ext cx="910870" cy="79208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29F7DC1-823D-40A2-BF92-7E150A7A8AE5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8333" b="1"/>
          <a:stretch/>
        </p:blipFill>
        <p:spPr>
          <a:xfrm>
            <a:off x="8178324" y="116632"/>
            <a:ext cx="926310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902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 result for green down border for page">
            <a:extLst>
              <a:ext uri="{FF2B5EF4-FFF2-40B4-BE49-F238E27FC236}">
                <a16:creationId xmlns:a16="http://schemas.microsoft.com/office/drawing/2014/main" id="{3297875F-5991-454E-AED2-F0D04E327C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45" b="89935" l="10000" r="98587">
                        <a14:foregroundMark x1="55326" y1="10355" x2="55326" y2="10355"/>
                        <a14:foregroundMark x1="63261" y1="7820" x2="63804" y2="6227"/>
                        <a14:foregroundMark x1="58261" y1="11296" x2="55870" y2="9776"/>
                        <a14:foregroundMark x1="45870" y1="4490" x2="42935" y2="4055"/>
                        <a14:foregroundMark x1="54457" y1="1521" x2="59674" y2="1738"/>
                        <a14:foregroundMark x1="92935" y1="3693" x2="94130" y2="1883"/>
                        <a14:foregroundMark x1="95652" y1="13106" x2="96196" y2="20130"/>
                        <a14:foregroundMark x1="94457" y1="507" x2="90000" y2="145"/>
                        <a14:foregroundMark x1="83913" y1="40333" x2="88913" y2="39971"/>
                        <a14:foregroundMark x1="88261" y1="46271" x2="91522" y2="45474"/>
                        <a14:foregroundMark x1="82391" y1="52715" x2="81196" y2="50181"/>
                        <a14:foregroundMark x1="76196" y1="59594" x2="76848" y2="57205"/>
                        <a14:foregroundMark x1="73804" y1="55250" x2="72391" y2="53729"/>
                        <a14:foregroundMark x1="95652" y1="8182" x2="95652" y2="8182"/>
                        <a14:foregroundMark x1="98587" y1="6445" x2="98587" y2="6445"/>
                        <a14:foregroundMark x1="70326" y1="55684" x2="69130" y2="59377"/>
                        <a14:foregroundMark x1="81522" y1="44098" x2="82391" y2="44098"/>
                        <a14:foregroundMark x1="76196" y1="53729" x2="78261" y2="53077"/>
                        <a14:foregroundMark x1="74457" y1="34106" x2="74457" y2="32513"/>
                        <a14:foregroundMark x1="77935" y1="24258" x2="77935" y2="24258"/>
                        <a14:backgroundMark x1="76304" y1="52064" x2="76304" y2="5206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0901" r="1794" b="33132"/>
          <a:stretch/>
        </p:blipFill>
        <p:spPr bwMode="auto">
          <a:xfrm rot="5400000">
            <a:off x="6309066" y="4020862"/>
            <a:ext cx="1889956" cy="3779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1EEF8-CEB8-4077-BE6F-1B82C232F5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700808"/>
            <a:ext cx="8363272" cy="3993307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05000"/>
              </a:lnSpc>
              <a:spcBef>
                <a:spcPts val="12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bg-BG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Мерки, свързани с развитие на мрежата Натура 2000 – разработване на териториални планове за управлени</a:t>
            </a:r>
            <a:r>
              <a:rPr lang="bg-BG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 на защитени зони</a:t>
            </a:r>
            <a:r>
              <a:rPr lang="bg-BG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342900" lvl="0" indent="-342900" algn="just">
              <a:lnSpc>
                <a:spcPct val="105000"/>
              </a:lnSpc>
              <a:spcBef>
                <a:spcPts val="12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bg-BG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Мерки, насочени към подобряване природозащитното състояние на природни местообитания и видове, предмет на опазване в мрежата Натура 2000;</a:t>
            </a:r>
          </a:p>
          <a:p>
            <a:pPr algn="just">
              <a:lnSpc>
                <a:spcPct val="105000"/>
              </a:lnSpc>
              <a:spcBef>
                <a:spcPts val="12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bg-BG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Мерки за опазване/възстановяване на екосистемите и присъщото им биологичното разнообразие извън Натура 2000</a:t>
            </a:r>
            <a:r>
              <a:rPr lang="bg-BG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bg-BG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bg-BG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bg-BG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0DB3510-40C5-40A5-BCAF-72FADA01A80E}"/>
              </a:ext>
            </a:extLst>
          </p:cNvPr>
          <p:cNvSpPr txBox="1">
            <a:spLocks/>
          </p:cNvSpPr>
          <p:nvPr/>
        </p:nvSpPr>
        <p:spPr>
          <a:xfrm>
            <a:off x="457200" y="1257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bg-BG" sz="2800" b="1" dirty="0">
                <a:solidFill>
                  <a:srgbClr val="19501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 3 „БИОЛОГИЧНО РАЗНООБРАЗИЕ“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B066EB4-B2F4-42B5-9B02-F4628A13502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5250" t="14251" r="251"/>
          <a:stretch/>
        </p:blipFill>
        <p:spPr>
          <a:xfrm>
            <a:off x="35496" y="44624"/>
            <a:ext cx="910870" cy="79208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20E0F33-33F7-4868-8089-A2B00E8F6D56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8333" b="1"/>
          <a:stretch/>
        </p:blipFill>
        <p:spPr>
          <a:xfrm>
            <a:off x="8172400" y="116632"/>
            <a:ext cx="926310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108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 result for green down border for page">
            <a:extLst>
              <a:ext uri="{FF2B5EF4-FFF2-40B4-BE49-F238E27FC236}">
                <a16:creationId xmlns:a16="http://schemas.microsoft.com/office/drawing/2014/main" id="{A87A8C5E-7751-4F0D-B8B7-446186ADDF5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45" b="89935" l="10000" r="98587">
                        <a14:foregroundMark x1="55326" y1="10355" x2="55326" y2="10355"/>
                        <a14:foregroundMark x1="63261" y1="7820" x2="63804" y2="6227"/>
                        <a14:foregroundMark x1="58261" y1="11296" x2="55870" y2="9776"/>
                        <a14:foregroundMark x1="45870" y1="4490" x2="42935" y2="4055"/>
                        <a14:foregroundMark x1="54457" y1="1521" x2="59674" y2="1738"/>
                        <a14:foregroundMark x1="92935" y1="3693" x2="94130" y2="1883"/>
                        <a14:foregroundMark x1="95652" y1="13106" x2="96196" y2="20130"/>
                        <a14:foregroundMark x1="94457" y1="507" x2="90000" y2="145"/>
                        <a14:foregroundMark x1="83913" y1="40333" x2="88913" y2="39971"/>
                        <a14:foregroundMark x1="88261" y1="46271" x2="91522" y2="45474"/>
                        <a14:foregroundMark x1="82391" y1="52715" x2="81196" y2="50181"/>
                        <a14:foregroundMark x1="76196" y1="59594" x2="76848" y2="57205"/>
                        <a14:foregroundMark x1="73804" y1="55250" x2="72391" y2="53729"/>
                        <a14:foregroundMark x1="95652" y1="8182" x2="95652" y2="8182"/>
                        <a14:foregroundMark x1="98587" y1="6445" x2="98587" y2="6445"/>
                        <a14:foregroundMark x1="70326" y1="55684" x2="69130" y2="59377"/>
                        <a14:foregroundMark x1="81522" y1="44098" x2="82391" y2="44098"/>
                        <a14:foregroundMark x1="76196" y1="53729" x2="78261" y2="53077"/>
                        <a14:foregroundMark x1="74457" y1="34106" x2="74457" y2="32513"/>
                        <a14:foregroundMark x1="77935" y1="24258" x2="77935" y2="24258"/>
                        <a14:backgroundMark x1="76304" y1="52064" x2="76304" y2="5206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0901" r="1794" b="33132"/>
          <a:stretch/>
        </p:blipFill>
        <p:spPr bwMode="auto">
          <a:xfrm rot="5400000">
            <a:off x="6309066" y="4020862"/>
            <a:ext cx="1889956" cy="3779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1EEF8-CEB8-4077-BE6F-1B82C232F5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518330"/>
            <a:ext cx="8784976" cy="4392488"/>
          </a:xfrm>
        </p:spPr>
        <p:txBody>
          <a:bodyPr>
            <a:noAutofit/>
          </a:bodyPr>
          <a:lstStyle/>
          <a:p>
            <a:pPr algn="just">
              <a:lnSpc>
                <a:spcPct val="105000"/>
              </a:lnSpc>
              <a:spcBef>
                <a:spcPts val="12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bg-B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Превенция и управление на риска от наводнения и засушаване (приоритет на изпълнението на мерките, идентифицирани в ПУРН).</a:t>
            </a:r>
          </a:p>
          <a:p>
            <a:pPr algn="just">
              <a:lnSpc>
                <a:spcPct val="105000"/>
              </a:lnSpc>
              <a:spcBef>
                <a:spcPts val="12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bg-B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Превенция и защита </a:t>
            </a:r>
            <a:r>
              <a:rPr lang="bg-BG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процеси, свързани с движение на земни маси.</a:t>
            </a:r>
            <a:endParaRPr lang="bg-BG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5000"/>
              </a:lnSpc>
              <a:spcBef>
                <a:spcPts val="12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bg-BG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Повишаване готовността на населението и на капацитета на силите за реагиране при наводнения, пожари и земетресения.</a:t>
            </a:r>
            <a:endParaRPr lang="bg-BG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5000"/>
              </a:lnSpc>
              <a:spcBef>
                <a:spcPts val="12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bg-BG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Системи за предупреждение, наблюдение, докладване; прогнозиране и сигнализиране; цифрови модели, анализи, прогнози във връзка с климатичните изменения.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0552545-43C0-4452-BD09-669D49A68196}"/>
              </a:ext>
            </a:extLst>
          </p:cNvPr>
          <p:cNvSpPr txBox="1">
            <a:spLocks/>
          </p:cNvSpPr>
          <p:nvPr/>
        </p:nvSpPr>
        <p:spPr>
          <a:xfrm>
            <a:off x="457200" y="1257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solidFill>
                  <a:srgbClr val="19501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 4 „РИСК И ИЗМЕНЕНИЕ НА КЛИМАТА“</a:t>
            </a:r>
            <a:endParaRPr lang="bg-BG" sz="2800" b="1" dirty="0">
              <a:solidFill>
                <a:srgbClr val="19501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5DA13AB-167E-4278-92D5-A49972163BD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5250" t="14251" r="251"/>
          <a:stretch/>
        </p:blipFill>
        <p:spPr>
          <a:xfrm>
            <a:off x="35496" y="44624"/>
            <a:ext cx="910870" cy="79208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DFDFB89-C332-491B-B646-B3A3BB5364E4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8333" b="1"/>
          <a:stretch/>
        </p:blipFill>
        <p:spPr>
          <a:xfrm>
            <a:off x="8172400" y="116632"/>
            <a:ext cx="926310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52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1084</TotalTime>
  <Words>1473</Words>
  <Application>Microsoft Office PowerPoint</Application>
  <PresentationFormat>On-screen Show (4:3)</PresentationFormat>
  <Paragraphs>127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Symbol</vt:lpstr>
      <vt:lpstr>Times New Roman</vt:lpstr>
      <vt:lpstr>Office Theme</vt:lpstr>
      <vt:lpstr>      </vt:lpstr>
      <vt:lpstr>БАЗА ЗА РАЗРАБОТВАНЕ НА ПРОЕКТА</vt:lpstr>
      <vt:lpstr>PowerPoint Presentation</vt:lpstr>
      <vt:lpstr>PowerPoint Presentation</vt:lpstr>
      <vt:lpstr>ФИНАНСОВО РАЗПРЕДЕЛЕНИЕ                                                (млн. евро)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БЛАГОДАРЯ ЗА ВНИМАНИЕТО!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</dc:title>
  <dc:creator>NMihova</dc:creator>
  <cp:lastModifiedBy>OPOS BG31</cp:lastModifiedBy>
  <cp:revision>75</cp:revision>
  <cp:lastPrinted>2021-03-12T10:38:06Z</cp:lastPrinted>
  <dcterms:created xsi:type="dcterms:W3CDTF">2018-06-22T08:34:39Z</dcterms:created>
  <dcterms:modified xsi:type="dcterms:W3CDTF">2021-03-12T10:44:57Z</dcterms:modified>
</cp:coreProperties>
</file>